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5"/>
  </p:notesMasterIdLst>
  <p:handoutMasterIdLst>
    <p:handoutMasterId r:id="rId47"/>
  </p:handoutMasterIdLst>
  <p:sldIdLst>
    <p:sldId id="450" r:id="rId3"/>
    <p:sldId id="452" r:id="rId4"/>
    <p:sldId id="453" r:id="rId5"/>
    <p:sldId id="517" r:id="rId6"/>
    <p:sldId id="412" r:id="rId7"/>
    <p:sldId id="413" r:id="rId8"/>
    <p:sldId id="414" r:id="rId9"/>
    <p:sldId id="415" r:id="rId10"/>
    <p:sldId id="416" r:id="rId11"/>
    <p:sldId id="418" r:id="rId12"/>
    <p:sldId id="419" r:id="rId13"/>
    <p:sldId id="420" r:id="rId14"/>
    <p:sldId id="421" r:id="rId15"/>
    <p:sldId id="422" r:id="rId16"/>
    <p:sldId id="423" r:id="rId17"/>
    <p:sldId id="424" r:id="rId18"/>
    <p:sldId id="425" r:id="rId19"/>
    <p:sldId id="492" r:id="rId20"/>
    <p:sldId id="426" r:id="rId21"/>
    <p:sldId id="427" r:id="rId22"/>
    <p:sldId id="428" r:id="rId23"/>
    <p:sldId id="429" r:id="rId24"/>
    <p:sldId id="430" r:id="rId25"/>
    <p:sldId id="431" r:id="rId26"/>
    <p:sldId id="432" r:id="rId27"/>
    <p:sldId id="433" r:id="rId28"/>
    <p:sldId id="434" r:id="rId29"/>
    <p:sldId id="435" r:id="rId30"/>
    <p:sldId id="436" r:id="rId31"/>
    <p:sldId id="437" r:id="rId32"/>
    <p:sldId id="438" r:id="rId33"/>
    <p:sldId id="440" r:id="rId34"/>
    <p:sldId id="441" r:id="rId35"/>
    <p:sldId id="442" r:id="rId36"/>
    <p:sldId id="443" r:id="rId37"/>
    <p:sldId id="444" r:id="rId38"/>
    <p:sldId id="445" r:id="rId39"/>
    <p:sldId id="446" r:id="rId40"/>
    <p:sldId id="447" r:id="rId41"/>
    <p:sldId id="448" r:id="rId42"/>
    <p:sldId id="449" r:id="rId43"/>
    <p:sldId id="518" r:id="rId44"/>
    <p:sldId id="455" r:id="rId4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A12B10"/>
    <a:srgbClr val="16468D"/>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71"/>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0" Type="http://schemas.openxmlformats.org/officeDocument/2006/relationships/tableStyles" Target="tableStyles.xml"/><Relationship Id="rId5" Type="http://schemas.openxmlformats.org/officeDocument/2006/relationships/slide" Target="slides/slide3.xml"/><Relationship Id="rId49" Type="http://schemas.openxmlformats.org/officeDocument/2006/relationships/viewProps" Target="viewProps.xml"/><Relationship Id="rId48" Type="http://schemas.openxmlformats.org/officeDocument/2006/relationships/presProps" Target="presProps.xml"/><Relationship Id="rId47" Type="http://schemas.openxmlformats.org/officeDocument/2006/relationships/handoutMaster" Target="handoutMasters/handoutMaster1.xml"/><Relationship Id="rId46" Type="http://schemas.openxmlformats.org/officeDocument/2006/relationships/slide" Target="slides/slide43.xml"/><Relationship Id="rId45" Type="http://schemas.openxmlformats.org/officeDocument/2006/relationships/notesMaster" Target="notesMasters/notesMaster1.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dirty="0">
              <a:latin typeface="微软雅黑" pitchFamily="34" charset="-122"/>
              <a:ea typeface="微软雅黑" pitchFamily="3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itchFamily="34" charset="-122"/>
                <a:ea typeface="微软雅黑" pitchFamily="34" charset="-122"/>
              </a:rPr>
            </a:fld>
            <a:endParaRPr lang="zh-CN" altLang="en-US">
              <a:latin typeface="微软雅黑" pitchFamily="34" charset="-122"/>
              <a:ea typeface="微软雅黑" pitchFamily="3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itchFamily="34" charset="-122"/>
              <a:ea typeface="微软雅黑" pitchFamily="3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itchFamily="34" charset="-122"/>
                <a:ea typeface="微软雅黑" pitchFamily="34" charset="-122"/>
              </a:rPr>
            </a:fld>
            <a:endParaRPr lang="zh-CN" altLang="en-US">
              <a:latin typeface="微软雅黑" pitchFamily="34" charset="-122"/>
              <a:ea typeface="微软雅黑" pitchFamily="3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itchFamily="34" charset="-122"/>
                <a:ea typeface="微软雅黑" pitchFamily="3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itchFamily="34" charset="-122"/>
                <a:ea typeface="微软雅黑" pitchFamily="34" charset="-122"/>
              </a:defRPr>
            </a:lvl1pPr>
          </a:lstStyle>
          <a:p>
            <a:fld id="{1AC49D05-6128-4D0D-A32A-06A5E73B386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itchFamily="34" charset="-122"/>
                <a:ea typeface="微软雅黑" pitchFamily="3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itchFamily="34" charset="-122"/>
                <a:ea typeface="微软雅黑" pitchFamily="34"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itchFamily="34" charset="-122"/>
        <a:ea typeface="微软雅黑" pitchFamily="34" charset="-122"/>
        <a:cs typeface="+mn-cs"/>
      </a:defRPr>
    </a:lvl1pPr>
    <a:lvl2pPr marL="457200" algn="l" defTabSz="914400" rtl="0" eaLnBrk="1" latinLnBrk="0" hangingPunct="1">
      <a:defRPr sz="1200" kern="1200">
        <a:solidFill>
          <a:schemeClr val="tx1"/>
        </a:solidFill>
        <a:latin typeface="微软雅黑" pitchFamily="34" charset="-122"/>
        <a:ea typeface="微软雅黑" pitchFamily="34" charset="-122"/>
        <a:cs typeface="+mn-cs"/>
      </a:defRPr>
    </a:lvl2pPr>
    <a:lvl3pPr marL="914400" algn="l" defTabSz="914400" rtl="0" eaLnBrk="1" latinLnBrk="0" hangingPunct="1">
      <a:defRPr sz="1200" kern="1200">
        <a:solidFill>
          <a:schemeClr val="tx1"/>
        </a:solidFill>
        <a:latin typeface="微软雅黑" pitchFamily="34" charset="-122"/>
        <a:ea typeface="微软雅黑" pitchFamily="34" charset="-122"/>
        <a:cs typeface="+mn-cs"/>
      </a:defRPr>
    </a:lvl3pPr>
    <a:lvl4pPr marL="1371600" algn="l" defTabSz="914400" rtl="0" eaLnBrk="1" latinLnBrk="0" hangingPunct="1">
      <a:defRPr sz="1200" kern="1200">
        <a:solidFill>
          <a:schemeClr val="tx1"/>
        </a:solidFill>
        <a:latin typeface="微软雅黑" pitchFamily="34" charset="-122"/>
        <a:ea typeface="微软雅黑" pitchFamily="34" charset="-122"/>
        <a:cs typeface="+mn-cs"/>
      </a:defRPr>
    </a:lvl4pPr>
    <a:lvl5pPr marL="1828800" algn="l" defTabSz="914400" rtl="0" eaLnBrk="1" latinLnBrk="0" hangingPunct="1">
      <a:defRPr sz="1200" kern="1200">
        <a:solidFill>
          <a:schemeClr val="tx1"/>
        </a:solidFill>
        <a:latin typeface="微软雅黑" pitchFamily="34" charset="-122"/>
        <a:ea typeface="微软雅黑"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灯片编号占位符 3"/>
          <p:cNvSpPr>
            <a:spLocks noGrp="1"/>
          </p:cNvSpPr>
          <p:nvPr>
            <p:ph type="sldNum" sz="quarter" idx="5"/>
          </p:nvPr>
        </p:nvSpPr>
        <p:spPr/>
        <p:txBody>
          <a:bodyPr/>
          <a:p>
            <a:fld id="{5849F42C-2DAE-424C-A4B8-3140182C3E9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1198800" y="914400"/>
            <a:ext cx="9799200" cy="2570400"/>
          </a:xfrm>
        </p:spPr>
        <p:txBody>
          <a:bodyPr lIns="90000" tIns="46800" rIns="90000" bIns="46800" anchor="b" anchorCtr="0">
            <a:normAutofit/>
          </a:bodyPr>
          <a:lstStyle>
            <a:lvl1pPr algn="ctr">
              <a:defRPr sz="6000" b="1" i="0" spc="300" baseline="0">
                <a:solidFill>
                  <a:schemeClr val="tx1">
                    <a:lumMod val="85000"/>
                    <a:lumOff val="15000"/>
                  </a:schemeClr>
                </a:solidFill>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solidFill>
                  <a:schemeClr val="tx1">
                    <a:lumMod val="65000"/>
                    <a:lumOff val="3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nvPr>
        </p:nvSpPr>
        <p:spPr/>
        <p:txBody>
          <a:bodyPr/>
          <a:lstStyle/>
          <a:p>
            <a:endParaRPr lang="zh-CN" altLang="en-US" dirty="0"/>
          </a:p>
        </p:txBody>
      </p:sp>
      <p:sp>
        <p:nvSpPr>
          <p:cNvPr id="18" name="灯片编号占位符 17"/>
          <p:cNvSpPr>
            <a:spLocks noGrp="1"/>
          </p:cNvSpPr>
          <p:nvPr>
            <p:ph type="sldNum" sz="quarter" idx="12"/>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nvPr>
        </p:nvSpPr>
        <p:spPr>
          <a:xfrm>
            <a:off x="608400" y="1555200"/>
            <a:ext cx="51264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itchFamily="34" charset="0"/>
              <a:buNone/>
              <a:defRPr kumimoji="0" lang="zh-CN" altLang="en-US" sz="1600" b="0" i="0" u="none" strike="noStrike" kern="1200" cap="none" spc="0" normalizeH="0" baseline="0" noProof="1" dirty="0">
                <a:solidFill>
                  <a:schemeClr val="tx1">
                    <a:lumMod val="65000"/>
                    <a:lumOff val="35000"/>
                  </a:schemeClr>
                </a:solidFill>
                <a:uFillTx/>
                <a:latin typeface="Arial" pitchFamily="34" charset="0"/>
                <a:ea typeface="微软雅黑"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hasCustomPrompt="1"/>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40000"/>
              </a:lnSpc>
              <a:spcBef>
                <a:spcPts val="0"/>
              </a:spcBef>
              <a:spcAft>
                <a:spcPts val="1000"/>
              </a:spcAft>
              <a:buFont typeface="Wingdings" pitchFamily="2" charset="2"/>
              <a:buChar char="l"/>
              <a:defRPr kumimoji="0" lang="zh-CN" altLang="en-US" sz="1600" b="0" i="0" u="none" strike="noStrike" kern="1200" cap="none" spc="150" normalizeH="0" baseline="0" noProof="1" dirty="0">
                <a:solidFill>
                  <a:schemeClr val="tx1">
                    <a:lumMod val="75000"/>
                    <a:lumOff val="25000"/>
                  </a:schemeClr>
                </a:solidFill>
                <a:uFillTx/>
                <a:latin typeface="Arial" pitchFamily="34" charset="0"/>
                <a:ea typeface="微软雅黑" pitchFamily="34" charset="-122"/>
                <a:cs typeface="+mn-cs"/>
                <a:sym typeface="+mn-ea"/>
              </a:defRPr>
            </a:lvl1pPr>
          </a:lstStyle>
          <a:p>
            <a:pPr lvl="0"/>
            <a:r>
              <a:rPr dirty="0">
                <a:sym typeface="+mn-ea"/>
              </a:rPr>
              <a:t>单击此处编辑文本</a:t>
            </a:r>
            <a:endParaRPr dirty="0">
              <a:sym typeface="+mn-ea"/>
            </a:endParaRPr>
          </a:p>
        </p:txBody>
      </p:sp>
      <p:sp>
        <p:nvSpPr>
          <p:cNvPr id="5" name="日期占位符 4"/>
          <p:cNvSpPr>
            <a:spLocks noGrp="1"/>
          </p:cNvSpPr>
          <p:nvPr>
            <p:ph type="dt" sz="half" idx="10"/>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solidFill>
                  <a:schemeClr val="tx1">
                    <a:lumMod val="85000"/>
                    <a:lumOff val="15000"/>
                  </a:schemeClr>
                </a:solidFill>
                <a:uFillTx/>
                <a:latin typeface="Arial" pitchFamily="34" charset="0"/>
                <a:ea typeface="微软雅黑"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hasCustomPrompt="1"/>
          </p:nvPr>
        </p:nvSpPr>
        <p:spPr>
          <a:xfrm>
            <a:off x="914400" y="914400"/>
            <a:ext cx="9169200" cy="5029200"/>
          </a:xfrm>
        </p:spPr>
        <p:txBody>
          <a:bodyPr vert="eaVert" lIns="46800" tIns="46800" rIns="46800" bIns="46800"/>
          <a:lstStyle>
            <a:lvl1pPr indent="0" eaLnBrk="1" fontAlgn="auto" latinLnBrk="0" hangingPunct="1">
              <a:lnSpc>
                <a:spcPct val="160000"/>
              </a:lnSpc>
              <a:spcAft>
                <a:spcPts val="1600"/>
              </a:spcAft>
              <a:buNone/>
              <a:defRPr spc="300" baseline="0">
                <a:solidFill>
                  <a:schemeClr val="tx1">
                    <a:lumMod val="65000"/>
                    <a:lumOff val="35000"/>
                  </a:schemeClr>
                </a:solidFill>
              </a:defRPr>
            </a:lvl1pPr>
            <a:lvl2pPr indent="0" eaLnBrk="1" fontAlgn="auto" latinLnBrk="0" hangingPunct="1">
              <a:lnSpc>
                <a:spcPct val="160000"/>
              </a:lnSpc>
              <a:spcAft>
                <a:spcPts val="1600"/>
              </a:spcAft>
              <a:buNone/>
              <a:defRPr spc="300" baseline="0">
                <a:solidFill>
                  <a:schemeClr val="tx1">
                    <a:lumMod val="65000"/>
                    <a:lumOff val="35000"/>
                  </a:schemeClr>
                </a:solidFill>
              </a:defRPr>
            </a:lvl2pPr>
            <a:lvl3pPr indent="0" eaLnBrk="1" fontAlgn="auto" latinLnBrk="0" hangingPunct="1">
              <a:lnSpc>
                <a:spcPct val="160000"/>
              </a:lnSpc>
              <a:spcAft>
                <a:spcPts val="1600"/>
              </a:spcAft>
              <a:buNone/>
              <a:defRPr spc="300" baseline="0">
                <a:solidFill>
                  <a:schemeClr val="tx1">
                    <a:lumMod val="65000"/>
                    <a:lumOff val="35000"/>
                  </a:schemeClr>
                </a:solidFill>
              </a:defRPr>
            </a:lvl3pPr>
            <a:lvl4pPr indent="0" eaLnBrk="1" fontAlgn="auto" latinLnBrk="0" hangingPunct="1">
              <a:lnSpc>
                <a:spcPct val="160000"/>
              </a:lnSpc>
              <a:spcAft>
                <a:spcPts val="1600"/>
              </a:spcAft>
              <a:buNone/>
              <a:defRPr spc="300" baseline="0">
                <a:solidFill>
                  <a:schemeClr val="tx1">
                    <a:lumMod val="65000"/>
                    <a:lumOff val="35000"/>
                  </a:schemeClr>
                </a:solidFill>
              </a:defRPr>
            </a:lvl4pPr>
            <a:lvl5pPr indent="0" eaLnBrk="1" fontAlgn="auto" latinLnBrk="0" hangingPunct="1">
              <a:lnSpc>
                <a:spcPct val="160000"/>
              </a:lnSpc>
              <a:spcAft>
                <a:spcPts val="1600"/>
              </a:spcAft>
              <a:buNone/>
              <a:defRPr spc="300" baseline="0">
                <a:solidFill>
                  <a:schemeClr val="tx1">
                    <a:lumMod val="65000"/>
                    <a:lumOff val="35000"/>
                  </a:schemeClr>
                </a:solidFill>
              </a:defRPr>
            </a:lvl5pPr>
          </a:lstStyle>
          <a:p>
            <a:pPr lvl="0"/>
            <a:r>
              <a:rPr lang="zh-CN" altLang="en-US" dirty="0"/>
              <a:t>单击此处编辑文本</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608400" y="774000"/>
            <a:ext cx="10972800" cy="5482800"/>
          </a:xfrm>
        </p:spPr>
        <p:txBody>
          <a:bodyPr/>
          <a:lstStyle>
            <a:lvl1pPr marL="228600" indent="-228600">
              <a:lnSpc>
                <a:spcPct val="130000"/>
              </a:lnSpc>
              <a:buFont typeface="Wingdings" pitchFamily="2" charset="2"/>
              <a:buChar char="l"/>
              <a:defRPr spc="150" baseline="0">
                <a:solidFill>
                  <a:schemeClr val="tx1">
                    <a:lumMod val="65000"/>
                    <a:lumOff val="35000"/>
                  </a:schemeClr>
                </a:solidFill>
              </a:defRPr>
            </a:lvl1pPr>
            <a:lvl2pPr marL="685800" indent="-228600">
              <a:lnSpc>
                <a:spcPct val="130000"/>
              </a:lnSpc>
              <a:buFont typeface="Wingdings" pitchFamily="2" charset="2"/>
              <a:buChar char="l"/>
              <a:defRPr spc="150" baseline="0">
                <a:solidFill>
                  <a:schemeClr val="tx1">
                    <a:lumMod val="65000"/>
                    <a:lumOff val="35000"/>
                  </a:schemeClr>
                </a:solidFill>
              </a:defRPr>
            </a:lvl2pPr>
            <a:lvl3pPr marL="1143000" indent="-228600">
              <a:lnSpc>
                <a:spcPct val="130000"/>
              </a:lnSpc>
              <a:buFont typeface="Wingdings" pitchFamily="2" charset="2"/>
              <a:buChar char="l"/>
              <a:defRPr spc="150" baseline="0">
                <a:solidFill>
                  <a:schemeClr val="tx1">
                    <a:lumMod val="65000"/>
                    <a:lumOff val="35000"/>
                  </a:schemeClr>
                </a:solidFill>
              </a:defRPr>
            </a:lvl3pPr>
            <a:lvl4pPr marL="1600200" indent="-228600">
              <a:lnSpc>
                <a:spcPct val="130000"/>
              </a:lnSpc>
              <a:buFont typeface="Wingdings" pitchFamily="2" charset="2"/>
              <a:buChar char="l"/>
              <a:defRPr spc="150" baseline="0">
                <a:solidFill>
                  <a:schemeClr val="tx1">
                    <a:lumMod val="65000"/>
                    <a:lumOff val="35000"/>
                  </a:schemeClr>
                </a:solidFill>
              </a:defRPr>
            </a:lvl4pPr>
            <a:lvl5pPr marL="2057400" indent="-228600">
              <a:lnSpc>
                <a:spcPct val="130000"/>
              </a:lnSpc>
              <a:buFont typeface="Wingdings" pitchFamily="2" charset="2"/>
              <a:buChar char="l"/>
              <a:defRPr spc="150" baseline="0">
                <a:solidFill>
                  <a:schemeClr val="tx1">
                    <a:lumMod val="65000"/>
                    <a:lumOff val="3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solidFill>
                  <a:schemeClr val="tx1">
                    <a:lumMod val="85000"/>
                    <a:lumOff val="15000"/>
                  </a:schemeClr>
                </a:solidFill>
                <a:effectLst/>
                <a:uFillTx/>
                <a:latin typeface="Arial" pitchFamily="34" charset="0"/>
                <a:ea typeface="微软雅黑"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nvPr>
        </p:nvSpPr>
        <p:spPr>
          <a:xfrm>
            <a:off x="1198800" y="3560400"/>
            <a:ext cx="9799200" cy="471600"/>
          </a:xfrm>
        </p:spPr>
        <p:txBody>
          <a:bodyPr lIns="90000" tIns="46800" rIns="90000" bIns="46800">
            <a:normAutofit/>
          </a:bodyPr>
          <a:lstStyle>
            <a:lvl1pPr marL="0" indent="0" algn="ctr">
              <a:lnSpc>
                <a:spcPct val="110000"/>
              </a:lnSpc>
              <a:buNone/>
              <a:defRPr sz="2400" spc="200" baseline="0">
                <a:solidFill>
                  <a:schemeClr val="tx1">
                    <a:lumMod val="65000"/>
                    <a:lumOff val="35000"/>
                  </a:schemeClr>
                </a:solidFill>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itchFamily="34" charset="0"/>
                <a:ea typeface="微软雅黑"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nvPr>
        </p:nvSpPr>
        <p:spPr>
          <a:xfrm>
            <a:off x="608400" y="1490400"/>
            <a:ext cx="10969200" cy="47592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itchFamily="34" charset="0"/>
              <a:buNone/>
              <a:defRPr kumimoji="0" lang="zh-CN" altLang="en-US" sz="1600" b="0" i="0" u="none" strike="noStrike" kern="1200" cap="none" spc="0" normalizeH="0" baseline="0" noProof="1" dirty="0">
                <a:solidFill>
                  <a:schemeClr val="tx1">
                    <a:lumMod val="65000"/>
                    <a:lumOff val="35000"/>
                  </a:schemeClr>
                </a:solidFill>
                <a:uFillTx/>
                <a:latin typeface="Arial" pitchFamily="34" charset="0"/>
                <a:ea typeface="微软雅黑" pitchFamily="34" charset="-122"/>
                <a:cs typeface="+mn-cs"/>
                <a:sym typeface="+mn-ea"/>
              </a:defRPr>
            </a:lvl1pPr>
            <a:lvl2pPr marL="457200" marR="0" lvl="1" indent="0" algn="l" defTabSz="914400" rtl="0" eaLnBrk="1" fontAlgn="auto" latinLnBrk="0" hangingPunct="1">
              <a:lnSpc>
                <a:spcPct val="130000"/>
              </a:lnSpc>
              <a:spcBef>
                <a:spcPts val="0"/>
              </a:spcBef>
              <a:spcAft>
                <a:spcPts val="1000"/>
              </a:spcAft>
              <a:buFont typeface="Arial" pitchFamily="34" charset="0"/>
              <a:buNone/>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914400" marR="0" lvl="2" indent="0" algn="l" defTabSz="914400" rtl="0" eaLnBrk="1" fontAlgn="auto" latinLnBrk="0" hangingPunct="1">
              <a:lnSpc>
                <a:spcPct val="130000"/>
              </a:lnSpc>
              <a:spcBef>
                <a:spcPts val="0"/>
              </a:spcBef>
              <a:spcAft>
                <a:spcPts val="1000"/>
              </a:spcAft>
              <a:buFont typeface="Arial"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371600" marR="0" lvl="3" indent="0" algn="l" defTabSz="914400" rtl="0" eaLnBrk="1" fontAlgn="auto" latinLnBrk="0" hangingPunct="1">
              <a:lnSpc>
                <a:spcPct val="130000"/>
              </a:lnSpc>
              <a:spcBef>
                <a:spcPts val="0"/>
              </a:spcBef>
              <a:spcAft>
                <a:spcPts val="1000"/>
              </a:spcAft>
              <a:buFont typeface="Arial"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1828800" marR="0" lvl="4" indent="0" algn="l" defTabSz="914400" rtl="0" eaLnBrk="1" fontAlgn="auto" latinLnBrk="0" hangingPunct="1">
              <a:lnSpc>
                <a:spcPct val="130000"/>
              </a:lnSpc>
              <a:spcBef>
                <a:spcPts val="0"/>
              </a:spcBef>
              <a:spcAft>
                <a:spcPts val="1000"/>
              </a:spcAft>
              <a:buFont typeface="Arial"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solidFill>
                  <a:schemeClr val="tx1">
                    <a:lumMod val="85000"/>
                    <a:lumOff val="15000"/>
                  </a:schemeClr>
                </a:solidFill>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solidFill>
                  <a:schemeClr val="tx1">
                    <a:lumMod val="65000"/>
                    <a:lumOff val="35000"/>
                  </a:schemeClr>
                </a:solidFill>
                <a:uFillTx/>
                <a:latin typeface="Arial" pitchFamily="34" charset="0"/>
                <a:ea typeface="微软雅黑"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itchFamily="34" charset="0"/>
                <a:ea typeface="微软雅黑"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Wingdings" pitchFamily="2" charset="2"/>
              <a:buChar char="l"/>
              <a:defRPr kumimoji="0" lang="zh-CN" altLang="en-US" sz="1600" b="0" i="0" u="none" strike="noStrike" kern="1200" cap="none" spc="150" normalizeH="0" baseline="0" noProof="1" dirty="0">
                <a:solidFill>
                  <a:schemeClr val="tx1">
                    <a:lumMod val="65000"/>
                    <a:lumOff val="35000"/>
                  </a:schemeClr>
                </a:solidFill>
                <a:uFillTx/>
                <a:latin typeface="Arial" pitchFamily="34" charset="0"/>
                <a:ea typeface="微软雅黑"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Wingdings" pitchFamily="2" charset="2"/>
              <a:buChar char="l"/>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itchFamily="34" charset="0"/>
                <a:ea typeface="微软雅黑"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Wingdings" pitchFamily="2" charset="2"/>
              <a:buChar char="l"/>
              <a:defRPr kumimoji="0" lang="zh-CN" altLang="en-US" sz="1600" b="0" i="0" u="none" strike="noStrike" kern="1200" cap="none" spc="150" normalizeH="0" baseline="0" noProof="1" dirty="0">
                <a:solidFill>
                  <a:schemeClr val="tx1">
                    <a:lumMod val="65000"/>
                    <a:lumOff val="35000"/>
                  </a:schemeClr>
                </a:solidFill>
                <a:uFillTx/>
                <a:latin typeface="Arial" pitchFamily="34" charset="0"/>
                <a:ea typeface="微软雅黑"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Wingdings" pitchFamily="2" charset="2"/>
              <a:buChar char="l"/>
              <a:defRPr kumimoji="0" lang="zh-CN" altLang="en-US" sz="1600" b="0" i="0" u="none" strike="noStrike" kern="1200" cap="none" spc="150" normalizeH="0" baseline="0" noProof="1" dirty="0">
                <a:solidFill>
                  <a:schemeClr val="tx1">
                    <a:lumMod val="65000"/>
                    <a:lumOff val="35000"/>
                  </a:schemeClr>
                </a:solidFill>
                <a:uFillTx/>
                <a:latin typeface="Arial" pitchFamily="34" charset="0"/>
                <a:ea typeface="微软雅黑"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p:txBody>
      </p:sp>
      <p:sp>
        <p:nvSpPr>
          <p:cNvPr id="4" name="内容占位符 3"/>
          <p:cNvSpPr>
            <a:spLocks noGrp="1"/>
          </p:cNvSpPr>
          <p:nvPr>
            <p:ph sz="half" idx="2"/>
          </p:nvPr>
        </p:nvSpPr>
        <p:spPr>
          <a:xfrm>
            <a:off x="6411600" y="1501200"/>
            <a:ext cx="5176800" cy="4748400"/>
          </a:xfrm>
        </p:spPr>
        <p:txBody>
          <a:bodyPr lIns="90000" tIns="46800" rIns="90000" bIns="46800">
            <a:normAutofit/>
          </a:bodyPr>
          <a:lstStyle>
            <a:lvl1pPr marL="228600" indent="-228600">
              <a:lnSpc>
                <a:spcPct val="130000"/>
              </a:lnSpc>
              <a:buFont typeface="Wingdings" pitchFamily="2" charset="2"/>
              <a:buChar char="l"/>
              <a:defRPr sz="1600" spc="150" baseline="0">
                <a:solidFill>
                  <a:schemeClr val="tx1">
                    <a:lumMod val="65000"/>
                    <a:lumOff val="35000"/>
                  </a:schemeClr>
                </a:solidFill>
                <a:latin typeface="Arial" pitchFamily="34" charset="0"/>
                <a:ea typeface="微软雅黑" pitchFamily="34" charset="-122"/>
              </a:defRPr>
            </a:lvl1pPr>
            <a:lvl2pPr marL="685800" indent="-228600">
              <a:lnSpc>
                <a:spcPct val="130000"/>
              </a:lnSpc>
              <a:buFont typeface="Wingdings" pitchFamily="2" charset="2"/>
              <a:buChar char="l"/>
              <a:defRPr sz="1600" spc="150" baseline="0">
                <a:solidFill>
                  <a:schemeClr val="tx1">
                    <a:lumMod val="65000"/>
                    <a:lumOff val="35000"/>
                  </a:schemeClr>
                </a:solidFill>
                <a:latin typeface="Arial" pitchFamily="34" charset="0"/>
                <a:ea typeface="微软雅黑" pitchFamily="34" charset="-122"/>
              </a:defRPr>
            </a:lvl2pPr>
            <a:lvl3pPr marL="1143000" indent="-228600">
              <a:lnSpc>
                <a:spcPct val="130000"/>
              </a:lnSpc>
              <a:buFont typeface="Wingdings" pitchFamily="2" charset="2"/>
              <a:buChar char="l"/>
              <a:defRPr sz="1600" spc="150" baseline="0">
                <a:solidFill>
                  <a:schemeClr val="tx1">
                    <a:lumMod val="65000"/>
                    <a:lumOff val="35000"/>
                  </a:schemeClr>
                </a:solidFill>
                <a:latin typeface="Arial" pitchFamily="34" charset="0"/>
                <a:ea typeface="微软雅黑" pitchFamily="34" charset="-122"/>
              </a:defRPr>
            </a:lvl3pPr>
            <a:lvl4pPr marL="1600200" indent="-228600">
              <a:lnSpc>
                <a:spcPct val="130000"/>
              </a:lnSpc>
              <a:buFont typeface="Wingdings" pitchFamily="2" charset="2"/>
              <a:buChar char="l"/>
              <a:defRPr sz="1600" spc="150" baseline="0">
                <a:solidFill>
                  <a:schemeClr val="tx1">
                    <a:lumMod val="65000"/>
                    <a:lumOff val="35000"/>
                  </a:schemeClr>
                </a:solidFill>
                <a:latin typeface="Arial" pitchFamily="34" charset="0"/>
                <a:ea typeface="微软雅黑" pitchFamily="34" charset="-122"/>
              </a:defRPr>
            </a:lvl4pPr>
            <a:lvl5pPr>
              <a:lnSpc>
                <a:spcPct val="130000"/>
              </a:lnSpc>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p:txBody>
      </p:sp>
      <p:sp>
        <p:nvSpPr>
          <p:cNvPr id="5" name="日期占位符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itchFamily="34" charset="0"/>
                <a:ea typeface="微软雅黑"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lumMod val="75000"/>
                    <a:lumOff val="25000"/>
                  </a:schemeClr>
                </a:solidFill>
                <a:uFillTx/>
                <a:latin typeface="Arial" pitchFamily="34" charset="0"/>
                <a:ea typeface="微软雅黑"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Wingdings" pitchFamily="2" charset="2"/>
              <a:buChar char="l"/>
              <a:defRPr kumimoji="0" lang="zh-CN" altLang="en-US" sz="1600" b="0" i="0" u="none" strike="noStrike" kern="1200" cap="none" spc="150" normalizeH="0" baseline="0" noProof="1" dirty="0">
                <a:solidFill>
                  <a:schemeClr val="tx1">
                    <a:lumMod val="65000"/>
                    <a:lumOff val="35000"/>
                  </a:schemeClr>
                </a:solidFill>
                <a:uFillTx/>
                <a:latin typeface="Arial" pitchFamily="34" charset="0"/>
                <a:ea typeface="微软雅黑"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Wingdings" pitchFamily="2" charset="2"/>
              <a:buChar char="l"/>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itchFamily="34" charset="0"/>
                <a:ea typeface="微软雅黑"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Wingdings" pitchFamily="2" charset="2"/>
              <a:buChar char="l"/>
              <a:defRPr kumimoji="0" lang="zh-CN" altLang="en-US" sz="1600" b="0" i="0" u="none" strike="noStrike" kern="1200" cap="none" spc="150" normalizeH="0" baseline="0" noProof="1" dirty="0">
                <a:solidFill>
                  <a:schemeClr val="tx1">
                    <a:lumMod val="65000"/>
                    <a:lumOff val="35000"/>
                  </a:schemeClr>
                </a:solidFill>
                <a:uFillTx/>
                <a:latin typeface="Arial" pitchFamily="34" charset="0"/>
                <a:ea typeface="微软雅黑"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Wingdings" pitchFamily="2" charset="2"/>
              <a:buChar char="l"/>
              <a:defRPr kumimoji="0" lang="zh-CN" altLang="en-US" sz="1600" b="0" i="0" u="none" strike="noStrike" kern="1200" cap="none" spc="150" normalizeH="0" baseline="0" noProof="1" dirty="0">
                <a:solidFill>
                  <a:schemeClr val="tx1">
                    <a:lumMod val="65000"/>
                    <a:lumOff val="35000"/>
                  </a:schemeClr>
                </a:solidFill>
                <a:uFillTx/>
                <a:latin typeface="Arial" pitchFamily="34" charset="0"/>
                <a:ea typeface="微软雅黑"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Wingdings" pitchFamily="2" charset="2"/>
              <a:buChar char="l"/>
              <a:defRPr kumimoji="0" lang="zh-CN" altLang="en-US" sz="1600" b="0" i="0" u="none" strike="noStrike" kern="1200" cap="none" spc="150" normalizeH="0" baseline="0" noProof="1" dirty="0">
                <a:solidFill>
                  <a:schemeClr val="tx1">
                    <a:lumMod val="65000"/>
                    <a:lumOff val="35000"/>
                  </a:schemeClr>
                </a:solidFill>
                <a:uFillTx/>
                <a:latin typeface="Arial" pitchFamily="34" charset="0"/>
                <a:ea typeface="微软雅黑"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p:txBody>
      </p:sp>
      <p:sp>
        <p:nvSpPr>
          <p:cNvPr id="5" name="文本占位符 4"/>
          <p:cNvSpPr>
            <a:spLocks noGrp="1"/>
          </p:cNvSpPr>
          <p:nvPr>
            <p:ph type="body" sz="quarter" idx="3" hasCustomPrompt="1"/>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itchFamily="34" charset="0"/>
              <a:buNone/>
              <a:defRPr kumimoji="0" lang="zh-CN" altLang="en-US" sz="2000" b="1" i="0" u="none" strike="noStrike" kern="1200" cap="none" spc="200" normalizeH="0" baseline="0" noProof="1" dirty="0">
                <a:solidFill>
                  <a:schemeClr val="tx1">
                    <a:lumMod val="75000"/>
                    <a:lumOff val="25000"/>
                  </a:schemeClr>
                </a:solidFill>
                <a:uFillTx/>
                <a:latin typeface="Arial" pitchFamily="34" charset="0"/>
                <a:ea typeface="微软雅黑"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Wingdings" pitchFamily="2" charset="2"/>
              <a:buChar char="l"/>
              <a:defRPr kumimoji="0" lang="zh-CN" altLang="en-US" sz="1600" b="0" i="0" u="none" strike="noStrike" kern="1200" cap="none" spc="150" normalizeH="0" baseline="0" noProof="1" dirty="0">
                <a:solidFill>
                  <a:schemeClr val="tx1">
                    <a:lumMod val="65000"/>
                    <a:lumOff val="35000"/>
                  </a:schemeClr>
                </a:solidFill>
                <a:uFillTx/>
                <a:latin typeface="Arial" pitchFamily="34" charset="0"/>
                <a:ea typeface="微软雅黑"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Wingdings" pitchFamily="2" charset="2"/>
              <a:buChar char="l"/>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itchFamily="34" charset="0"/>
                <a:ea typeface="微软雅黑"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Wingdings" pitchFamily="2" charset="2"/>
              <a:buChar char="l"/>
              <a:defRPr kumimoji="0" lang="zh-CN" altLang="en-US" sz="1600" b="0" i="0" u="none" strike="noStrike" kern="1200" cap="none" spc="150" normalizeH="0" baseline="0" noProof="1" dirty="0">
                <a:solidFill>
                  <a:schemeClr val="tx1">
                    <a:lumMod val="65000"/>
                    <a:lumOff val="35000"/>
                  </a:schemeClr>
                </a:solidFill>
                <a:uFillTx/>
                <a:latin typeface="Arial" pitchFamily="34" charset="0"/>
                <a:ea typeface="微软雅黑"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Wingdings" pitchFamily="2" charset="2"/>
              <a:buChar char="l"/>
              <a:defRPr kumimoji="0" lang="zh-CN" altLang="en-US" sz="1600" b="0" i="0" u="none" strike="noStrike" kern="1200" cap="none" spc="150" normalizeH="0" baseline="0" noProof="1" dirty="0">
                <a:solidFill>
                  <a:schemeClr val="tx1">
                    <a:lumMod val="65000"/>
                    <a:lumOff val="35000"/>
                  </a:schemeClr>
                </a:solidFill>
                <a:uFillTx/>
                <a:latin typeface="Arial" pitchFamily="34" charset="0"/>
                <a:ea typeface="微软雅黑"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Wingdings" pitchFamily="2" charset="2"/>
              <a:buChar char="l"/>
              <a:defRPr kumimoji="0" lang="zh-CN" altLang="en-US" sz="1600" b="0" i="0" u="none" strike="noStrike" kern="1200" cap="none" spc="150" normalizeH="0" baseline="0" noProof="1" dirty="0">
                <a:solidFill>
                  <a:schemeClr val="tx1">
                    <a:lumMod val="65000"/>
                    <a:lumOff val="35000"/>
                  </a:schemeClr>
                </a:solidFill>
                <a:uFillTx/>
                <a:latin typeface="Arial" pitchFamily="34" charset="0"/>
                <a:ea typeface="微软雅黑"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p:txBody>
      </p:sp>
      <p:sp>
        <p:nvSpPr>
          <p:cNvPr id="7" name="日期占位符 6"/>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grpSp>
        <p:nvGrpSpPr>
          <p:cNvPr id="18" name="组合 17"/>
          <p:cNvGrpSpPr/>
          <p:nvPr userDrawn="1"/>
        </p:nvGrpSpPr>
        <p:grpSpPr>
          <a:xfrm>
            <a:off x="304800" y="215265"/>
            <a:ext cx="4879975" cy="539750"/>
            <a:chOff x="480" y="339"/>
            <a:chExt cx="7685" cy="850"/>
          </a:xfrm>
        </p:grpSpPr>
        <p:sp>
          <p:nvSpPr>
            <p:cNvPr id="10" name="矩形 9"/>
            <p:cNvSpPr/>
            <p:nvPr userDrawn="1"/>
          </p:nvSpPr>
          <p:spPr>
            <a:xfrm>
              <a:off x="480" y="339"/>
              <a:ext cx="850" cy="850"/>
            </a:xfrm>
            <a:prstGeom prst="rect">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矩形 13"/>
            <p:cNvSpPr/>
            <p:nvPr userDrawn="1"/>
          </p:nvSpPr>
          <p:spPr>
            <a:xfrm>
              <a:off x="1363" y="339"/>
              <a:ext cx="6803" cy="85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2_仅标题">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grpSp>
        <p:nvGrpSpPr>
          <p:cNvPr id="36" name="组合 35"/>
          <p:cNvGrpSpPr/>
          <p:nvPr userDrawn="1"/>
        </p:nvGrpSpPr>
        <p:grpSpPr>
          <a:xfrm>
            <a:off x="3439160" y="1430020"/>
            <a:ext cx="5046980" cy="4781550"/>
            <a:chOff x="5776" y="1318"/>
            <a:chExt cx="7948" cy="7530"/>
          </a:xfrm>
        </p:grpSpPr>
        <p:grpSp>
          <p:nvGrpSpPr>
            <p:cNvPr id="20" name="组合 19"/>
            <p:cNvGrpSpPr/>
            <p:nvPr userDrawn="1"/>
          </p:nvGrpSpPr>
          <p:grpSpPr>
            <a:xfrm>
              <a:off x="5776" y="1318"/>
              <a:ext cx="7948" cy="4159"/>
              <a:chOff x="5776" y="1318"/>
              <a:chExt cx="7948" cy="4159"/>
            </a:xfrm>
          </p:grpSpPr>
          <p:grpSp>
            <p:nvGrpSpPr>
              <p:cNvPr id="9" name="组合 8"/>
              <p:cNvGrpSpPr/>
              <p:nvPr userDrawn="1"/>
            </p:nvGrpSpPr>
            <p:grpSpPr>
              <a:xfrm>
                <a:off x="5776" y="1318"/>
                <a:ext cx="7948" cy="1929"/>
                <a:chOff x="5776" y="1318"/>
                <a:chExt cx="7948" cy="1929"/>
              </a:xfrm>
            </p:grpSpPr>
            <p:grpSp>
              <p:nvGrpSpPr>
                <p:cNvPr id="2" name="组合 1"/>
                <p:cNvGrpSpPr/>
                <p:nvPr userDrawn="1"/>
              </p:nvGrpSpPr>
              <p:grpSpPr>
                <a:xfrm>
                  <a:off x="5776" y="1318"/>
                  <a:ext cx="7948" cy="850"/>
                  <a:chOff x="5776" y="1318"/>
                  <a:chExt cx="7948" cy="850"/>
                </a:xfrm>
              </p:grpSpPr>
              <p:sp>
                <p:nvSpPr>
                  <p:cNvPr id="10" name="矩形 9"/>
                  <p:cNvSpPr/>
                  <p:nvPr userDrawn="1"/>
                </p:nvSpPr>
                <p:spPr>
                  <a:xfrm>
                    <a:off x="5776" y="1318"/>
                    <a:ext cx="850" cy="850"/>
                  </a:xfrm>
                  <a:prstGeom prst="rect">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矩形 13"/>
                  <p:cNvSpPr/>
                  <p:nvPr userDrawn="1"/>
                </p:nvSpPr>
                <p:spPr>
                  <a:xfrm>
                    <a:off x="6922" y="1318"/>
                    <a:ext cx="6803" cy="85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6" name="组合 5"/>
                <p:cNvGrpSpPr/>
                <p:nvPr userDrawn="1"/>
              </p:nvGrpSpPr>
              <p:grpSpPr>
                <a:xfrm>
                  <a:off x="5776" y="2397"/>
                  <a:ext cx="7948" cy="850"/>
                  <a:chOff x="5776" y="1318"/>
                  <a:chExt cx="7948" cy="850"/>
                </a:xfrm>
              </p:grpSpPr>
              <p:sp>
                <p:nvSpPr>
                  <p:cNvPr id="7" name="矩形 6"/>
                  <p:cNvSpPr/>
                  <p:nvPr userDrawn="1"/>
                </p:nvSpPr>
                <p:spPr>
                  <a:xfrm>
                    <a:off x="5776" y="1318"/>
                    <a:ext cx="850" cy="850"/>
                  </a:xfrm>
                  <a:prstGeom prst="rect">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矩形 7"/>
                  <p:cNvSpPr/>
                  <p:nvPr userDrawn="1"/>
                </p:nvSpPr>
                <p:spPr>
                  <a:xfrm>
                    <a:off x="6922" y="1318"/>
                    <a:ext cx="6803" cy="85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grpSp>
            <p:nvGrpSpPr>
              <p:cNvPr id="11" name="组合 10"/>
              <p:cNvGrpSpPr/>
              <p:nvPr userDrawn="1"/>
            </p:nvGrpSpPr>
            <p:grpSpPr>
              <a:xfrm>
                <a:off x="5776" y="3549"/>
                <a:ext cx="7948" cy="1929"/>
                <a:chOff x="5776" y="1318"/>
                <a:chExt cx="7948" cy="1929"/>
              </a:xfrm>
            </p:grpSpPr>
            <p:grpSp>
              <p:nvGrpSpPr>
                <p:cNvPr id="12" name="组合 11"/>
                <p:cNvGrpSpPr/>
                <p:nvPr userDrawn="1"/>
              </p:nvGrpSpPr>
              <p:grpSpPr>
                <a:xfrm>
                  <a:off x="5776" y="1318"/>
                  <a:ext cx="7948" cy="850"/>
                  <a:chOff x="5776" y="1318"/>
                  <a:chExt cx="7948" cy="850"/>
                </a:xfrm>
              </p:grpSpPr>
              <p:sp>
                <p:nvSpPr>
                  <p:cNvPr id="13" name="矩形 12"/>
                  <p:cNvSpPr/>
                  <p:nvPr userDrawn="1"/>
                </p:nvSpPr>
                <p:spPr>
                  <a:xfrm>
                    <a:off x="5776" y="1318"/>
                    <a:ext cx="850" cy="850"/>
                  </a:xfrm>
                  <a:prstGeom prst="rect">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矩形 14"/>
                  <p:cNvSpPr/>
                  <p:nvPr userDrawn="1"/>
                </p:nvSpPr>
                <p:spPr>
                  <a:xfrm>
                    <a:off x="6922" y="1318"/>
                    <a:ext cx="6803" cy="85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16" name="组合 15"/>
                <p:cNvGrpSpPr/>
                <p:nvPr userDrawn="1"/>
              </p:nvGrpSpPr>
              <p:grpSpPr>
                <a:xfrm>
                  <a:off x="5776" y="2397"/>
                  <a:ext cx="7948" cy="850"/>
                  <a:chOff x="5776" y="1318"/>
                  <a:chExt cx="7948" cy="850"/>
                </a:xfrm>
              </p:grpSpPr>
              <p:sp>
                <p:nvSpPr>
                  <p:cNvPr id="17" name="矩形 16"/>
                  <p:cNvSpPr/>
                  <p:nvPr userDrawn="1"/>
                </p:nvSpPr>
                <p:spPr>
                  <a:xfrm>
                    <a:off x="5776" y="1318"/>
                    <a:ext cx="850" cy="850"/>
                  </a:xfrm>
                  <a:prstGeom prst="rect">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userDrawn="1"/>
                </p:nvSpPr>
                <p:spPr>
                  <a:xfrm>
                    <a:off x="6922" y="1318"/>
                    <a:ext cx="6803" cy="85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grpSp>
        <p:grpSp>
          <p:nvGrpSpPr>
            <p:cNvPr id="22" name="组合 21"/>
            <p:cNvGrpSpPr/>
            <p:nvPr userDrawn="1"/>
          </p:nvGrpSpPr>
          <p:grpSpPr>
            <a:xfrm rot="0">
              <a:off x="5776" y="5767"/>
              <a:ext cx="7948" cy="1929"/>
              <a:chOff x="5776" y="1318"/>
              <a:chExt cx="7948" cy="1929"/>
            </a:xfrm>
          </p:grpSpPr>
          <p:grpSp>
            <p:nvGrpSpPr>
              <p:cNvPr id="23" name="组合 22"/>
              <p:cNvGrpSpPr/>
              <p:nvPr userDrawn="1"/>
            </p:nvGrpSpPr>
            <p:grpSpPr>
              <a:xfrm>
                <a:off x="5776" y="1318"/>
                <a:ext cx="7948" cy="850"/>
                <a:chOff x="5776" y="1318"/>
                <a:chExt cx="7948" cy="850"/>
              </a:xfrm>
            </p:grpSpPr>
            <p:sp>
              <p:nvSpPr>
                <p:cNvPr id="24" name="矩形 23"/>
                <p:cNvSpPr/>
                <p:nvPr userDrawn="1"/>
              </p:nvSpPr>
              <p:spPr>
                <a:xfrm>
                  <a:off x="5776" y="1318"/>
                  <a:ext cx="850" cy="850"/>
                </a:xfrm>
                <a:prstGeom prst="rect">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5" name="矩形 24"/>
                <p:cNvSpPr/>
                <p:nvPr userDrawn="1"/>
              </p:nvSpPr>
              <p:spPr>
                <a:xfrm>
                  <a:off x="6922" y="1318"/>
                  <a:ext cx="6803" cy="85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26" name="组合 25"/>
              <p:cNvGrpSpPr/>
              <p:nvPr userDrawn="1"/>
            </p:nvGrpSpPr>
            <p:grpSpPr>
              <a:xfrm>
                <a:off x="5776" y="2397"/>
                <a:ext cx="7948" cy="850"/>
                <a:chOff x="5776" y="1318"/>
                <a:chExt cx="7948" cy="850"/>
              </a:xfrm>
            </p:grpSpPr>
            <p:sp>
              <p:nvSpPr>
                <p:cNvPr id="27" name="矩形 26"/>
                <p:cNvSpPr/>
                <p:nvPr userDrawn="1"/>
              </p:nvSpPr>
              <p:spPr>
                <a:xfrm>
                  <a:off x="5776" y="1318"/>
                  <a:ext cx="850" cy="850"/>
                </a:xfrm>
                <a:prstGeom prst="rect">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8" name="矩形 27"/>
                <p:cNvSpPr/>
                <p:nvPr userDrawn="1"/>
              </p:nvSpPr>
              <p:spPr>
                <a:xfrm>
                  <a:off x="6922" y="1318"/>
                  <a:ext cx="6803" cy="85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grpSp>
          <p:nvGrpSpPr>
            <p:cNvPr id="30" name="组合 29"/>
            <p:cNvGrpSpPr/>
            <p:nvPr userDrawn="1"/>
          </p:nvGrpSpPr>
          <p:grpSpPr>
            <a:xfrm rot="0">
              <a:off x="5776" y="7998"/>
              <a:ext cx="7948" cy="850"/>
              <a:chOff x="5776" y="1318"/>
              <a:chExt cx="7948" cy="850"/>
            </a:xfrm>
          </p:grpSpPr>
          <p:sp>
            <p:nvSpPr>
              <p:cNvPr id="31" name="矩形 30"/>
              <p:cNvSpPr/>
              <p:nvPr userDrawn="1"/>
            </p:nvSpPr>
            <p:spPr>
              <a:xfrm>
                <a:off x="5776" y="1318"/>
                <a:ext cx="850" cy="850"/>
              </a:xfrm>
              <a:prstGeom prst="rect">
                <a:avLst/>
              </a:prstGeom>
              <a:solidFill>
                <a:schemeClr val="accent5">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2" name="矩形 31"/>
              <p:cNvSpPr/>
              <p:nvPr userDrawn="1"/>
            </p:nvSpPr>
            <p:spPr>
              <a:xfrm>
                <a:off x="6922" y="1318"/>
                <a:ext cx="6803" cy="85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1_仅标题">
    <p:spTree>
      <p:nvGrpSpPr>
        <p:cNvPr id="1" name=""/>
        <p:cNvGrpSpPr/>
        <p:nvPr/>
      </p:nvGrpSpPr>
      <p:grpSpPr>
        <a:xfrm>
          <a:off x="0" y="0"/>
          <a:ext cx="0" cy="0"/>
          <a:chOff x="0" y="0"/>
          <a:chExt cx="0" cy="0"/>
        </a:xfrm>
      </p:grpSpPr>
      <p:sp>
        <p:nvSpPr>
          <p:cNvPr id="7" name="矩形 6"/>
          <p:cNvSpPr/>
          <p:nvPr userDrawn="1"/>
        </p:nvSpPr>
        <p:spPr>
          <a:xfrm>
            <a:off x="0" y="1028065"/>
            <a:ext cx="12192000" cy="1800000"/>
          </a:xfrm>
          <a:prstGeom prst="rect">
            <a:avLst/>
          </a:prstGeom>
          <a:solidFill>
            <a:srgbClr val="A12B10"/>
          </a:solidFill>
          <a:ln>
            <a:solidFill>
              <a:srgbClr val="A12B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6" name="平行四边形 5"/>
          <p:cNvSpPr/>
          <p:nvPr userDrawn="1"/>
        </p:nvSpPr>
        <p:spPr>
          <a:xfrm>
            <a:off x="0" y="1028065"/>
            <a:ext cx="12192000" cy="1800000"/>
          </a:xfrm>
          <a:prstGeom prst="parallelogram">
            <a:avLst/>
          </a:prstGeom>
          <a:solidFill>
            <a:srgbClr val="16468D"/>
          </a:solidFill>
          <a:ln>
            <a:solidFill>
              <a:srgbClr val="1646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8400" y="608400"/>
            <a:ext cx="10969200" cy="648000"/>
          </a:xfrm>
          <a:prstGeom prst="rect">
            <a:avLst/>
          </a:prstGeom>
        </p:spPr>
        <p:txBody>
          <a:bodyPr vert="horz" lIns="101600" tIns="38100" rIns="76200" bIns="3810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608400" y="1515600"/>
            <a:ext cx="10969200" cy="473688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itchFamily="34" charset="0"/>
                <a:ea typeface="微软雅黑"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itchFamily="34" charset="0"/>
                <a:ea typeface="微软雅黑" pitchFamily="34" charset="-122"/>
              </a:defRPr>
            </a:lvl1pPr>
          </a:lstStyle>
          <a:p>
            <a:endParaRPr lang="zh-CN" altLang="en-US" dirty="0"/>
          </a:p>
        </p:txBody>
      </p:sp>
      <p:sp>
        <p:nvSpPr>
          <p:cNvPr id="6" name="灯片编号占位符 5"/>
          <p:cNvSpPr>
            <a:spLocks noGrp="1"/>
          </p:cNvSpPr>
          <p:nvPr>
            <p:ph type="sldNum" sz="quarter" idx="4"/>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itchFamily="34" charset="0"/>
                <a:ea typeface="微软雅黑" pitchFamily="34" charset="-122"/>
              </a:defRPr>
            </a:lvl1pPr>
          </a:lstStyle>
          <a:p>
            <a:fld id="{49AE70B2-8BF9-45C0-BB95-33D1B9D3A854}" type="slidenum">
              <a:rPr lang="zh-CN" altLang="en-US" smtClean="0"/>
            </a:fld>
            <a:endParaRPr lang="zh-CN" altLang="en-US" dirty="0"/>
          </a:p>
        </p:txBody>
      </p:sp>
      <p:sp>
        <p:nvSpPr>
          <p:cNvPr id="7" name="KSO_TEMPLATE" hidden="1"/>
          <p:cNvSpPr/>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itchFamily="34" charset="0"/>
          <a:ea typeface="微软雅黑"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itchFamily="34" charset="0"/>
        <a:buChar char="•"/>
        <a:defRPr sz="1600" u="none" strike="noStrike" kern="1200" cap="none" spc="0" normalizeH="0" baseline="0">
          <a:solidFill>
            <a:schemeClr val="tx1">
              <a:lumMod val="65000"/>
              <a:lumOff val="35000"/>
            </a:schemeClr>
          </a:solidFill>
          <a:uFillTx/>
          <a:latin typeface="Arial" pitchFamily="34" charset="0"/>
          <a:ea typeface="微软雅黑" pitchFamily="34" charset="-122"/>
          <a:cs typeface="+mn-cs"/>
        </a:defRPr>
      </a:lvl1pPr>
      <a:lvl2pPr marL="685800" indent="-228600" algn="l" defTabSz="914400" rtl="0" eaLnBrk="1" fontAlgn="auto" latinLnBrk="0" hangingPunct="1">
        <a:lnSpc>
          <a:spcPct val="130000"/>
        </a:lnSpc>
        <a:spcBef>
          <a:spcPts val="0"/>
        </a:spcBef>
        <a:spcAft>
          <a:spcPts val="1000"/>
        </a:spcAft>
        <a:buFont typeface="Arial" pitchFamily="34" charset="0"/>
        <a:buChar char="•"/>
        <a:tabLst>
          <a:tab pos="1609725" algn="l"/>
        </a:tabLst>
        <a:defRPr sz="1600" u="none" strike="noStrike" kern="1200" cap="none" spc="0" normalizeH="0" baseline="0">
          <a:solidFill>
            <a:schemeClr val="tx1">
              <a:lumMod val="65000"/>
              <a:lumOff val="35000"/>
            </a:schemeClr>
          </a:solidFill>
          <a:uFillTx/>
          <a:latin typeface="Arial" pitchFamily="34" charset="0"/>
          <a:ea typeface="微软雅黑" pitchFamily="34" charset="-122"/>
          <a:cs typeface="+mn-cs"/>
        </a:defRPr>
      </a:lvl2pPr>
      <a:lvl3pPr marL="1143000" indent="-228600" algn="l" defTabSz="914400" rtl="0" eaLnBrk="1" fontAlgn="auto" latinLnBrk="0" hangingPunct="1">
        <a:lnSpc>
          <a:spcPct val="130000"/>
        </a:lnSpc>
        <a:spcBef>
          <a:spcPts val="0"/>
        </a:spcBef>
        <a:spcAft>
          <a:spcPts val="1000"/>
        </a:spcAft>
        <a:buFont typeface="Arial" pitchFamily="34" charset="0"/>
        <a:buChar char="•"/>
        <a:defRPr sz="1600" u="none" strike="noStrike" kern="1200" cap="none" spc="0" normalizeH="0" baseline="0">
          <a:solidFill>
            <a:schemeClr val="tx1">
              <a:lumMod val="65000"/>
              <a:lumOff val="35000"/>
            </a:schemeClr>
          </a:solidFill>
          <a:uFillTx/>
          <a:latin typeface="Arial" pitchFamily="34" charset="0"/>
          <a:ea typeface="微软雅黑" pitchFamily="34" charset="-122"/>
          <a:cs typeface="+mn-cs"/>
        </a:defRPr>
      </a:lvl3pPr>
      <a:lvl4pPr marL="1600200" indent="-228600" algn="l" defTabSz="914400" rtl="0" eaLnBrk="1" fontAlgn="auto" latinLnBrk="0" hangingPunct="1">
        <a:lnSpc>
          <a:spcPct val="130000"/>
        </a:lnSpc>
        <a:spcBef>
          <a:spcPts val="0"/>
        </a:spcBef>
        <a:spcAft>
          <a:spcPts val="1000"/>
        </a:spcAft>
        <a:buFont typeface="Arial" pitchFamily="34" charset="0"/>
        <a:buChar char="•"/>
        <a:defRPr sz="1600" u="none" strike="noStrike" kern="1200" cap="none" spc="0" normalizeH="0" baseline="0">
          <a:solidFill>
            <a:schemeClr val="tx1">
              <a:lumMod val="65000"/>
              <a:lumOff val="35000"/>
            </a:schemeClr>
          </a:solidFill>
          <a:uFillTx/>
          <a:latin typeface="Arial" pitchFamily="34" charset="0"/>
          <a:ea typeface="微软雅黑" pitchFamily="34" charset="-122"/>
          <a:cs typeface="+mn-cs"/>
        </a:defRPr>
      </a:lvl4pPr>
      <a:lvl5pPr marL="2057400" indent="-228600" algn="l" defTabSz="914400" rtl="0" eaLnBrk="1" fontAlgn="auto" latinLnBrk="0" hangingPunct="1">
        <a:lnSpc>
          <a:spcPct val="130000"/>
        </a:lnSpc>
        <a:spcBef>
          <a:spcPts val="0"/>
        </a:spcBef>
        <a:spcAft>
          <a:spcPts val="1000"/>
        </a:spcAft>
        <a:buFont typeface="Arial" pitchFamily="34" charset="0"/>
        <a:buChar char="•"/>
        <a:defRPr sz="1600" u="none" strike="noStrike" kern="1200" cap="none" spc="0" normalizeH="0" baseline="0">
          <a:solidFill>
            <a:schemeClr val="tx1">
              <a:lumMod val="65000"/>
              <a:lumOff val="35000"/>
            </a:schemeClr>
          </a:solidFill>
          <a:uFillTx/>
          <a:latin typeface="Arial" pitchFamily="34" charset="0"/>
          <a:ea typeface="微软雅黑" pitchFamily="34" charset="-122"/>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83540" y="1532255"/>
            <a:ext cx="11424285" cy="874395"/>
          </a:xfrm>
          <a:prstGeom prst="rect">
            <a:avLst/>
          </a:prstGeom>
          <a:noFill/>
        </p:spPr>
        <p:txBody>
          <a:bodyPr wrap="square" rtlCol="0">
            <a:spAutoFit/>
          </a:bodyPr>
          <a:p>
            <a:pPr algn="ctr"/>
            <a:r>
              <a:rPr lang="en-US" altLang="zh-CN" sz="4800">
                <a:solidFill>
                  <a:schemeClr val="bg1"/>
                </a:solidFill>
                <a:latin typeface="微软雅黑" pitchFamily="34" charset="-122"/>
                <a:ea typeface="微软雅黑" pitchFamily="34" charset="-122"/>
              </a:rPr>
              <a:t>工程总承包模拟清单计价解读 </a:t>
            </a:r>
            <a:endParaRPr lang="en-US" altLang="zh-CN" sz="4800">
              <a:solidFill>
                <a:schemeClr val="bg1"/>
              </a:solidFill>
              <a:latin typeface="微软雅黑" pitchFamily="34" charset="-122"/>
              <a:ea typeface="微软雅黑" pitchFamily="34" charset="-122"/>
            </a:endParaRPr>
          </a:p>
        </p:txBody>
      </p:sp>
      <p:sp>
        <p:nvSpPr>
          <p:cNvPr id="3" name="文本框 2"/>
          <p:cNvSpPr txBox="1"/>
          <p:nvPr/>
        </p:nvSpPr>
        <p:spPr>
          <a:xfrm>
            <a:off x="2901315" y="3740150"/>
            <a:ext cx="6389370" cy="1188720"/>
          </a:xfrm>
          <a:prstGeom prst="rect">
            <a:avLst/>
          </a:prstGeom>
          <a:noFill/>
        </p:spPr>
        <p:txBody>
          <a:bodyPr wrap="square" rtlCol="0">
            <a:spAutoFit/>
          </a:bodyPr>
          <a:p>
            <a:pPr algn="ctr" fontAlgn="auto">
              <a:lnSpc>
                <a:spcPct val="150000"/>
              </a:lnSpc>
            </a:pPr>
            <a:r>
              <a:rPr lang="zh-CN" altLang="en-US" sz="2400" b="1">
                <a:latin typeface="微软雅黑" pitchFamily="34" charset="-122"/>
                <a:ea typeface="微软雅黑" pitchFamily="34" charset="-122"/>
                <a:cs typeface="微软雅黑" pitchFamily="34" charset="-122"/>
              </a:rPr>
              <a:t>福建省建设工程造价总站     高雄映 </a:t>
            </a:r>
            <a:endParaRPr lang="zh-CN" altLang="en-US" sz="2400" b="1">
              <a:latin typeface="微软雅黑" pitchFamily="34" charset="-122"/>
              <a:ea typeface="微软雅黑" pitchFamily="34" charset="-122"/>
              <a:cs typeface="微软雅黑" pitchFamily="34" charset="-122"/>
            </a:endParaRPr>
          </a:p>
          <a:p>
            <a:pPr algn="ctr" fontAlgn="auto">
              <a:lnSpc>
                <a:spcPct val="150000"/>
              </a:lnSpc>
            </a:pPr>
            <a:r>
              <a:rPr lang="zh-CN" altLang="en-US" sz="2400" b="1">
                <a:latin typeface="微软雅黑" pitchFamily="34" charset="-122"/>
                <a:ea typeface="微软雅黑" pitchFamily="34" charset="-122"/>
                <a:cs typeface="微软雅黑" pitchFamily="34" charset="-122"/>
              </a:rPr>
              <a:t>二〇二〇年三月</a:t>
            </a:r>
            <a:endParaRPr lang="zh-CN" altLang="en-US" sz="2400" b="1">
              <a:latin typeface="微软雅黑" pitchFamily="34" charset="-122"/>
              <a:ea typeface="微软雅黑" pitchFamily="34" charset="-122"/>
              <a:cs typeface="微软雅黑" pitchFamily="34"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60375"/>
          </a:xfrm>
          <a:prstGeom prst="rect">
            <a:avLst/>
          </a:prstGeom>
          <a:noFill/>
        </p:spPr>
        <p:txBody>
          <a:bodyPr wrap="square" rtlCol="0">
            <a:spAutoFit/>
          </a:bodyPr>
          <a:p>
            <a:pPr algn="ctr"/>
            <a:r>
              <a:rPr lang="zh-CN" altLang="en-US" sz="2400">
                <a:solidFill>
                  <a:schemeClr val="bg1"/>
                </a:solidFill>
              </a:rPr>
              <a:t>二</a:t>
            </a:r>
            <a:endParaRPr lang="zh-CN" altLang="en-US" sz="2400">
              <a:solidFill>
                <a:schemeClr val="bg1"/>
              </a:solidFill>
            </a:endParaRPr>
          </a:p>
        </p:txBody>
      </p:sp>
      <p:sp>
        <p:nvSpPr>
          <p:cNvPr id="3" name="文本框 2"/>
          <p:cNvSpPr txBox="1"/>
          <p:nvPr/>
        </p:nvSpPr>
        <p:spPr>
          <a:xfrm>
            <a:off x="858520" y="254635"/>
            <a:ext cx="4319270" cy="460375"/>
          </a:xfrm>
          <a:prstGeom prst="rect">
            <a:avLst/>
          </a:prstGeom>
          <a:noFill/>
        </p:spPr>
        <p:txBody>
          <a:bodyPr wrap="square" rtlCol="0">
            <a:spAutoFit/>
          </a:bodyPr>
          <a:p>
            <a:pPr algn="ctr"/>
            <a:r>
              <a:rPr lang="zh-CN" altLang="en-US" sz="2400">
                <a:solidFill>
                  <a:schemeClr val="bg1"/>
                </a:solidFill>
              </a:rPr>
              <a:t>模拟清单</a:t>
            </a:r>
            <a:endParaRPr lang="zh-CN" altLang="en-US" sz="2400">
              <a:solidFill>
                <a:schemeClr val="bg1"/>
              </a:solidFill>
            </a:endParaRPr>
          </a:p>
        </p:txBody>
      </p:sp>
      <p:sp>
        <p:nvSpPr>
          <p:cNvPr id="4" name="文本框 3"/>
          <p:cNvSpPr txBox="1"/>
          <p:nvPr/>
        </p:nvSpPr>
        <p:spPr>
          <a:xfrm>
            <a:off x="792480" y="1459865"/>
            <a:ext cx="10290175" cy="5577840"/>
          </a:xfrm>
          <a:prstGeom prst="rect">
            <a:avLst/>
          </a:prstGeom>
          <a:noFill/>
        </p:spPr>
        <p:txBody>
          <a:bodyPr wrap="square" rtlCol="0">
            <a:spAutoFit/>
          </a:bodyPr>
          <a:p>
            <a:pPr indent="457200" fontAlgn="auto">
              <a:lnSpc>
                <a:spcPct val="150000"/>
              </a:lnSpc>
            </a:pPr>
            <a:r>
              <a:rPr lang="zh-CN" altLang="en-US" sz="2000"/>
              <a:t>模拟清单由工程勘察设计费清单、建筑安装工程费清单、设备及工器具购置费清单、工程建设其他费清单组成，</a:t>
            </a:r>
            <a:r>
              <a:rPr lang="zh-CN" altLang="en-US" sz="2000" b="1" u="sng">
                <a:solidFill>
                  <a:srgbClr val="C00000"/>
                </a:solidFill>
              </a:rPr>
              <a:t>同时列出暂定金额</a:t>
            </a:r>
            <a:r>
              <a:rPr lang="zh-CN" altLang="en-US" sz="2000"/>
              <a:t>。</a:t>
            </a:r>
            <a:endParaRPr lang="zh-CN" altLang="en-US" sz="2000"/>
          </a:p>
          <a:p>
            <a:pPr indent="457200" fontAlgn="auto">
              <a:lnSpc>
                <a:spcPct val="150000"/>
              </a:lnSpc>
            </a:pPr>
            <a:r>
              <a:rPr lang="zh-CN" altLang="en-US" sz="2000"/>
              <a:t>建筑安装工程费清单由</a:t>
            </a:r>
            <a:r>
              <a:rPr lang="zh-CN" altLang="en-US" sz="2000" b="1" u="sng">
                <a:solidFill>
                  <a:srgbClr val="C00000"/>
                </a:solidFill>
              </a:rPr>
              <a:t>分部分项工程模拟清单、单价措施项目模拟清单</a:t>
            </a:r>
            <a:r>
              <a:rPr lang="zh-CN" altLang="en-US" sz="2000"/>
              <a:t>、总价措施项目清单、其他项目清单组成。其中：</a:t>
            </a:r>
            <a:endParaRPr lang="zh-CN" altLang="en-US" sz="2000"/>
          </a:p>
          <a:p>
            <a:pPr indent="457200" fontAlgn="auto">
              <a:lnSpc>
                <a:spcPct val="150000"/>
              </a:lnSpc>
            </a:pPr>
            <a:r>
              <a:rPr lang="en-US" altLang="zh-CN" sz="2000">
                <a:sym typeface="+mn-ea"/>
              </a:rPr>
              <a:t>1</a:t>
            </a:r>
            <a:r>
              <a:rPr lang="zh-CN" altLang="en-US" sz="2000">
                <a:sym typeface="+mn-ea"/>
              </a:rPr>
              <a:t>、特点要求模拟的项目清单主要是指</a:t>
            </a:r>
            <a:r>
              <a:rPr lang="zh-CN" altLang="en-US" sz="2000" b="1">
                <a:sym typeface="+mn-ea"/>
              </a:rPr>
              <a:t>勘察费模拟清单、分部分项工程模拟清单、单价措施项目模拟清单</a:t>
            </a:r>
            <a:r>
              <a:rPr lang="zh-CN" altLang="en-US" sz="2000">
                <a:sym typeface="+mn-ea"/>
              </a:rPr>
              <a:t>。其他无特别要求：设计费是按细项包干的，总价措施项目是确定的也是包干的，其他项目清单是确定的只是金额暂列，设备无强制要求模拟，工程建设其他费项目少、位置可变、暂定多。</a:t>
            </a:r>
            <a:endParaRPr lang="zh-CN" altLang="en-US" sz="2000">
              <a:sym typeface="+mn-ea"/>
            </a:endParaRPr>
          </a:p>
          <a:p>
            <a:pPr indent="457200" fontAlgn="auto">
              <a:lnSpc>
                <a:spcPct val="150000"/>
              </a:lnSpc>
            </a:pPr>
            <a:r>
              <a:rPr lang="en-US" altLang="zh-CN" sz="2000"/>
              <a:t>2</a:t>
            </a:r>
            <a:r>
              <a:rPr lang="zh-CN" altLang="en-US" sz="2000"/>
              <a:t>、分部分项工程模拟清单与单价措施项目模拟清单，应载明</a:t>
            </a:r>
            <a:r>
              <a:rPr lang="zh-CN" altLang="en-US" sz="2000" b="1"/>
              <a:t>项目编码、项目名称、项目特征、</a:t>
            </a:r>
            <a:r>
              <a:rPr lang="zh-CN" altLang="en-US" sz="2000" b="1">
                <a:solidFill>
                  <a:srgbClr val="FF0000"/>
                </a:solidFill>
              </a:rPr>
              <a:t>工作内容</a:t>
            </a:r>
            <a:r>
              <a:rPr lang="zh-CN" altLang="en-US" sz="2000" b="1"/>
              <a:t>、计量单位、</a:t>
            </a:r>
            <a:r>
              <a:rPr lang="zh-CN" altLang="en-US" sz="2000" b="1">
                <a:solidFill>
                  <a:srgbClr val="FF0000"/>
                </a:solidFill>
              </a:rPr>
              <a:t>综合单价</a:t>
            </a:r>
            <a:r>
              <a:rPr lang="zh-CN" altLang="en-US" sz="2000" b="1"/>
              <a:t>，且</a:t>
            </a:r>
            <a:r>
              <a:rPr lang="zh-CN" altLang="en-US" sz="2000" b="1">
                <a:solidFill>
                  <a:srgbClr val="FF0000"/>
                </a:solidFill>
              </a:rPr>
              <a:t>无工程量</a:t>
            </a:r>
            <a:r>
              <a:rPr lang="zh-CN" altLang="en-US" sz="2000" b="1"/>
              <a:t>。</a:t>
            </a:r>
            <a:r>
              <a:rPr lang="zh-CN" altLang="en-US" sz="2000"/>
              <a:t>要求编列工作内容也说明清单编制的灵活性。</a:t>
            </a:r>
            <a:r>
              <a:rPr lang="zh-CN" altLang="en-US" sz="2000">
                <a:sym typeface="+mn-ea"/>
              </a:rPr>
              <a:t>其中：</a:t>
            </a:r>
            <a:endParaRPr lang="zh-CN" altLang="en-US" sz="2000"/>
          </a:p>
          <a:p>
            <a:pPr indent="457200" fontAlgn="auto">
              <a:lnSpc>
                <a:spcPct val="150000"/>
              </a:lnSpc>
            </a:pPr>
            <a:endParaRPr lang="zh-CN" altLang="en-US" sz="2000"/>
          </a:p>
        </p:txBody>
      </p:sp>
      <p:sp>
        <p:nvSpPr>
          <p:cNvPr id="5" name="文本框 4"/>
          <p:cNvSpPr txBox="1"/>
          <p:nvPr/>
        </p:nvSpPr>
        <p:spPr>
          <a:xfrm>
            <a:off x="624840" y="960120"/>
            <a:ext cx="3674745" cy="398780"/>
          </a:xfrm>
          <a:prstGeom prst="rect">
            <a:avLst/>
          </a:prstGeom>
          <a:noFill/>
        </p:spPr>
        <p:txBody>
          <a:bodyPr wrap="square" rtlCol="0">
            <a:spAutoFit/>
          </a:bodyPr>
          <a:p>
            <a:r>
              <a:rPr lang="zh-CN" altLang="en-US" sz="2000" b="1"/>
              <a:t>（二）模拟清单的内容与要求</a:t>
            </a:r>
            <a:endParaRPr lang="zh-CN" altLang="en-US" sz="2000" b="1"/>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60375"/>
          </a:xfrm>
          <a:prstGeom prst="rect">
            <a:avLst/>
          </a:prstGeom>
          <a:noFill/>
        </p:spPr>
        <p:txBody>
          <a:bodyPr wrap="square" rtlCol="0">
            <a:spAutoFit/>
          </a:bodyPr>
          <a:p>
            <a:pPr algn="ctr"/>
            <a:r>
              <a:rPr lang="zh-CN" altLang="en-US" sz="2400">
                <a:solidFill>
                  <a:schemeClr val="bg1"/>
                </a:solidFill>
              </a:rPr>
              <a:t>二</a:t>
            </a:r>
            <a:endParaRPr lang="zh-CN" altLang="en-US" sz="2400">
              <a:solidFill>
                <a:schemeClr val="bg1"/>
              </a:solidFill>
            </a:endParaRPr>
          </a:p>
        </p:txBody>
      </p:sp>
      <p:sp>
        <p:nvSpPr>
          <p:cNvPr id="3" name="文本框 2"/>
          <p:cNvSpPr txBox="1"/>
          <p:nvPr/>
        </p:nvSpPr>
        <p:spPr>
          <a:xfrm>
            <a:off x="858520" y="254635"/>
            <a:ext cx="4319270" cy="460375"/>
          </a:xfrm>
          <a:prstGeom prst="rect">
            <a:avLst/>
          </a:prstGeom>
          <a:noFill/>
        </p:spPr>
        <p:txBody>
          <a:bodyPr wrap="square" rtlCol="0">
            <a:spAutoFit/>
          </a:bodyPr>
          <a:p>
            <a:pPr algn="ctr"/>
            <a:r>
              <a:rPr lang="zh-CN" altLang="en-US" sz="2400">
                <a:solidFill>
                  <a:schemeClr val="bg1"/>
                </a:solidFill>
              </a:rPr>
              <a:t>模拟清单</a:t>
            </a:r>
            <a:endParaRPr lang="zh-CN" altLang="en-US" sz="2400">
              <a:solidFill>
                <a:schemeClr val="bg1"/>
              </a:solidFill>
            </a:endParaRPr>
          </a:p>
        </p:txBody>
      </p:sp>
      <p:sp>
        <p:nvSpPr>
          <p:cNvPr id="4" name="文本框 3"/>
          <p:cNvSpPr txBox="1"/>
          <p:nvPr/>
        </p:nvSpPr>
        <p:spPr>
          <a:xfrm>
            <a:off x="753110" y="1828165"/>
            <a:ext cx="10290175" cy="1920240"/>
          </a:xfrm>
          <a:prstGeom prst="rect">
            <a:avLst/>
          </a:prstGeom>
          <a:noFill/>
        </p:spPr>
        <p:txBody>
          <a:bodyPr wrap="square" rtlCol="0">
            <a:spAutoFit/>
          </a:bodyPr>
          <a:p>
            <a:pPr indent="457200" fontAlgn="auto">
              <a:lnSpc>
                <a:spcPct val="150000"/>
              </a:lnSpc>
            </a:pPr>
            <a:r>
              <a:rPr lang="zh-CN" altLang="en-US" sz="2000"/>
              <a:t>（1）</a:t>
            </a:r>
            <a:r>
              <a:rPr lang="zh-CN" altLang="en-US" sz="2000" b="1"/>
              <a:t>安装工程根据</a:t>
            </a:r>
            <a:r>
              <a:rPr lang="zh-CN" altLang="en-US" sz="2000" b="1">
                <a:sym typeface="+mn-ea"/>
              </a:rPr>
              <a:t>计价计量规则附件编制总承包清单</a:t>
            </a:r>
            <a:r>
              <a:rPr lang="zh-CN" altLang="en-US" sz="2000" b="1"/>
              <a:t>，</a:t>
            </a:r>
            <a:r>
              <a:rPr lang="zh-CN" altLang="en-US" sz="2000"/>
              <a:t>在初步设计阶段设计深度有限。附件提供的电气、智能化、通风空调、消防、给排水等</a:t>
            </a:r>
            <a:r>
              <a:rPr lang="zh-CN" altLang="en-US" sz="2000" b="1" u="sng">
                <a:solidFill>
                  <a:srgbClr val="C00000"/>
                </a:solidFill>
              </a:rPr>
              <a:t>工程总承包模拟清单</a:t>
            </a:r>
            <a:r>
              <a:rPr lang="zh-CN" altLang="en-US" sz="2000"/>
              <a:t>，基本按系统编列，综合内容多；</a:t>
            </a:r>
            <a:r>
              <a:rPr lang="zh-CN" altLang="en-US" sz="2000" b="1" u="sng">
                <a:solidFill>
                  <a:srgbClr val="C00000"/>
                </a:solidFill>
              </a:rPr>
              <a:t>总承包清单综合单价包括相应单价措施项目费</a:t>
            </a:r>
            <a:r>
              <a:rPr lang="zh-CN" altLang="en-US" sz="2000"/>
              <a:t>，不再编列专业措施项目清单，但总价措施费、其他项目费应另列清单。</a:t>
            </a:r>
            <a:endParaRPr lang="zh-CN" altLang="en-US" sz="2000"/>
          </a:p>
        </p:txBody>
      </p:sp>
      <p:sp>
        <p:nvSpPr>
          <p:cNvPr id="5" name="文本框 4"/>
          <p:cNvSpPr txBox="1"/>
          <p:nvPr/>
        </p:nvSpPr>
        <p:spPr>
          <a:xfrm>
            <a:off x="598805" y="1355090"/>
            <a:ext cx="3674745" cy="398780"/>
          </a:xfrm>
          <a:prstGeom prst="rect">
            <a:avLst/>
          </a:prstGeom>
          <a:noFill/>
        </p:spPr>
        <p:txBody>
          <a:bodyPr wrap="square" rtlCol="0">
            <a:spAutoFit/>
          </a:bodyPr>
          <a:p>
            <a:r>
              <a:rPr lang="zh-CN" altLang="en-US" sz="2000" b="1"/>
              <a:t>（二）模拟清单的内容与要求</a:t>
            </a:r>
            <a:endParaRPr lang="zh-CN" altLang="en-US" sz="2000" b="1"/>
          </a:p>
        </p:txBody>
      </p:sp>
      <p:graphicFrame>
        <p:nvGraphicFramePr>
          <p:cNvPr id="6" name="表格 5"/>
          <p:cNvGraphicFramePr/>
          <p:nvPr/>
        </p:nvGraphicFramePr>
        <p:xfrm>
          <a:off x="390525" y="3766185"/>
          <a:ext cx="11411585" cy="1021080"/>
        </p:xfrm>
        <a:graphic>
          <a:graphicData uri="http://schemas.openxmlformats.org/drawingml/2006/table">
            <a:tbl>
              <a:tblPr firstRow="1" bandRow="1">
                <a:tableStyleId>{5C22544A-7EE6-4342-B048-85BDC9FD1C3A}</a:tableStyleId>
              </a:tblPr>
              <a:tblGrid>
                <a:gridCol w="1367790"/>
                <a:gridCol w="1626870"/>
                <a:gridCol w="1141730"/>
                <a:gridCol w="1141095"/>
                <a:gridCol w="1831340"/>
                <a:gridCol w="4302760"/>
              </a:tblGrid>
              <a:tr h="640080">
                <a:tc>
                  <a:txBody>
                    <a:bodyPr/>
                    <a:p>
                      <a:pPr>
                        <a:buNone/>
                      </a:pPr>
                      <a:r>
                        <a:rPr lang="zh-CN" altLang="en-US">
                          <a:solidFill>
                            <a:schemeClr val="tx1"/>
                          </a:solidFill>
                        </a:rPr>
                        <a:t>项目编码</a:t>
                      </a:r>
                      <a:endParaRPr lang="zh-CN" altLang="en-US">
                        <a:solidFill>
                          <a:schemeClr val="tx1"/>
                        </a:solidFill>
                      </a:endParaRPr>
                    </a:p>
                  </a:txBody>
                  <a:tcPr anchor="ctr" anchorCtr="1">
                    <a:solidFill>
                      <a:schemeClr val="bg1">
                        <a:lumMod val="75000"/>
                      </a:schemeClr>
                    </a:solidFill>
                  </a:tcPr>
                </a:tc>
                <a:tc>
                  <a:txBody>
                    <a:bodyPr/>
                    <a:p>
                      <a:pPr>
                        <a:buNone/>
                      </a:pPr>
                      <a:r>
                        <a:rPr lang="zh-CN" altLang="en-US">
                          <a:solidFill>
                            <a:schemeClr val="tx1"/>
                          </a:solidFill>
                        </a:rPr>
                        <a:t>项目名称</a:t>
                      </a:r>
                      <a:endParaRPr lang="zh-CN" altLang="en-US">
                        <a:solidFill>
                          <a:schemeClr val="tx1"/>
                        </a:solidFill>
                      </a:endParaRPr>
                    </a:p>
                  </a:txBody>
                  <a:tcPr anchor="ctr" anchorCtr="1">
                    <a:solidFill>
                      <a:schemeClr val="bg1">
                        <a:lumMod val="75000"/>
                      </a:schemeClr>
                    </a:solidFill>
                  </a:tcPr>
                </a:tc>
                <a:tc>
                  <a:txBody>
                    <a:bodyPr/>
                    <a:p>
                      <a:pPr>
                        <a:buNone/>
                      </a:pPr>
                      <a:r>
                        <a:rPr lang="zh-CN" altLang="en-US">
                          <a:solidFill>
                            <a:schemeClr val="tx1"/>
                          </a:solidFill>
                        </a:rPr>
                        <a:t>项目特征</a:t>
                      </a:r>
                      <a:endParaRPr lang="zh-CN" altLang="en-US">
                        <a:solidFill>
                          <a:schemeClr val="tx1"/>
                        </a:solidFill>
                      </a:endParaRPr>
                    </a:p>
                  </a:txBody>
                  <a:tcPr anchor="ctr" anchorCtr="1">
                    <a:solidFill>
                      <a:schemeClr val="bg1">
                        <a:lumMod val="75000"/>
                      </a:schemeClr>
                    </a:solidFill>
                  </a:tcPr>
                </a:tc>
                <a:tc>
                  <a:txBody>
                    <a:bodyPr/>
                    <a:p>
                      <a:pPr>
                        <a:buNone/>
                      </a:pPr>
                      <a:r>
                        <a:rPr lang="zh-CN" altLang="en-US">
                          <a:solidFill>
                            <a:schemeClr val="tx1"/>
                          </a:solidFill>
                        </a:rPr>
                        <a:t>计量单位</a:t>
                      </a:r>
                      <a:endParaRPr lang="zh-CN" altLang="en-US">
                        <a:solidFill>
                          <a:schemeClr val="tx1"/>
                        </a:solidFill>
                      </a:endParaRPr>
                    </a:p>
                  </a:txBody>
                  <a:tcPr anchor="ctr" anchorCtr="1">
                    <a:solidFill>
                      <a:schemeClr val="bg1">
                        <a:lumMod val="75000"/>
                      </a:schemeClr>
                    </a:solidFill>
                  </a:tcPr>
                </a:tc>
                <a:tc>
                  <a:txBody>
                    <a:bodyPr/>
                    <a:p>
                      <a:pPr>
                        <a:buNone/>
                      </a:pPr>
                      <a:r>
                        <a:rPr lang="zh-CN" altLang="en-US">
                          <a:solidFill>
                            <a:schemeClr val="tx1"/>
                          </a:solidFill>
                        </a:rPr>
                        <a:t>工程量计算规则</a:t>
                      </a:r>
                      <a:endParaRPr lang="zh-CN" altLang="en-US">
                        <a:solidFill>
                          <a:schemeClr val="tx1"/>
                        </a:solidFill>
                      </a:endParaRPr>
                    </a:p>
                  </a:txBody>
                  <a:tcPr anchor="ctr" anchorCtr="1">
                    <a:solidFill>
                      <a:schemeClr val="bg1">
                        <a:lumMod val="75000"/>
                      </a:schemeClr>
                    </a:solidFill>
                  </a:tcPr>
                </a:tc>
                <a:tc>
                  <a:txBody>
                    <a:bodyPr/>
                    <a:p>
                      <a:pPr>
                        <a:buNone/>
                      </a:pPr>
                      <a:r>
                        <a:rPr lang="zh-CN" altLang="en-US">
                          <a:solidFill>
                            <a:schemeClr val="tx1"/>
                          </a:solidFill>
                        </a:rPr>
                        <a:t>工作内容</a:t>
                      </a:r>
                      <a:endParaRPr lang="zh-CN" altLang="en-US">
                        <a:solidFill>
                          <a:schemeClr val="tx1"/>
                        </a:solidFill>
                      </a:endParaRPr>
                    </a:p>
                  </a:txBody>
                  <a:tcPr anchor="ctr" anchorCtr="1">
                    <a:solidFill>
                      <a:schemeClr val="bg1">
                        <a:lumMod val="75000"/>
                      </a:schemeClr>
                    </a:solidFill>
                  </a:tcPr>
                </a:tc>
              </a:tr>
              <a:tr h="381000">
                <a:tc>
                  <a:txBody>
                    <a:bodyPr/>
                    <a:p>
                      <a:pPr algn="ctr">
                        <a:buNone/>
                      </a:pPr>
                      <a:endParaRPr lang="zh-CN" altLang="en-US"/>
                    </a:p>
                    <a:p>
                      <a:pPr algn="ctr">
                        <a:buNone/>
                      </a:pPr>
                      <a:r>
                        <a:rPr lang="zh-CN" altLang="en-US"/>
                        <a:t>030416005</a:t>
                      </a:r>
                      <a:endParaRPr lang="zh-CN" altLang="en-US"/>
                    </a:p>
                  </a:txBody>
                  <a:tcPr anchor="t" anchorCtr="1">
                    <a:solidFill>
                      <a:schemeClr val="bg1">
                        <a:lumMod val="95000"/>
                      </a:schemeClr>
                    </a:solidFill>
                  </a:tcPr>
                </a:tc>
                <a:tc>
                  <a:txBody>
                    <a:bodyPr/>
                    <a:p>
                      <a:pPr algn="ctr">
                        <a:buNone/>
                      </a:pPr>
                      <a:endParaRPr lang="zh-CN" altLang="en-US"/>
                    </a:p>
                    <a:p>
                      <a:pPr algn="ctr">
                        <a:buNone/>
                      </a:pPr>
                      <a:r>
                        <a:rPr lang="zh-CN" altLang="en-US"/>
                        <a:t>照明配电系统</a:t>
                      </a:r>
                      <a:endParaRPr lang="zh-CN" altLang="en-US"/>
                    </a:p>
                  </a:txBody>
                  <a:tcPr anchor="t" anchorCtr="1">
                    <a:solidFill>
                      <a:schemeClr val="bg1">
                        <a:lumMod val="95000"/>
                      </a:schemeClr>
                    </a:solidFill>
                  </a:tcPr>
                </a:tc>
                <a:tc>
                  <a:txBody>
                    <a:bodyPr/>
                    <a:p>
                      <a:pPr algn="ctr">
                        <a:buNone/>
                      </a:pPr>
                      <a:endParaRPr lang="zh-CN" altLang="en-US"/>
                    </a:p>
                    <a:p>
                      <a:pPr algn="ctr">
                        <a:buNone/>
                      </a:pPr>
                      <a:r>
                        <a:rPr lang="zh-CN" altLang="en-US"/>
                        <a:t>（需描述）</a:t>
                      </a:r>
                      <a:endParaRPr lang="zh-CN" altLang="en-US"/>
                    </a:p>
                  </a:txBody>
                  <a:tcPr anchor="t" anchorCtr="1">
                    <a:solidFill>
                      <a:schemeClr val="bg1">
                        <a:lumMod val="95000"/>
                      </a:schemeClr>
                    </a:solidFill>
                  </a:tcPr>
                </a:tc>
                <a:tc>
                  <a:txBody>
                    <a:bodyPr/>
                    <a:p>
                      <a:pPr algn="ctr">
                        <a:buNone/>
                      </a:pPr>
                      <a:endParaRPr lang="zh-CN" altLang="en-US"/>
                    </a:p>
                    <a:p>
                      <a:pPr algn="ctr">
                        <a:buNone/>
                      </a:pPr>
                      <a:r>
                        <a:rPr lang="zh-CN" altLang="en-US"/>
                        <a:t>m</a:t>
                      </a:r>
                      <a:r>
                        <a:rPr lang="zh-CN" altLang="en-US" baseline="30000"/>
                        <a:t>2</a:t>
                      </a:r>
                      <a:endParaRPr lang="zh-CN" altLang="en-US" baseline="30000"/>
                    </a:p>
                  </a:txBody>
                  <a:tcPr anchor="t" anchorCtr="1">
                    <a:solidFill>
                      <a:schemeClr val="bg1">
                        <a:lumMod val="95000"/>
                      </a:schemeClr>
                    </a:solidFill>
                  </a:tcPr>
                </a:tc>
                <a:tc>
                  <a:txBody>
                    <a:bodyPr/>
                    <a:p>
                      <a:pPr algn="ctr">
                        <a:buNone/>
                      </a:pPr>
                      <a:endParaRPr lang="zh-CN" altLang="en-US"/>
                    </a:p>
                    <a:p>
                      <a:pPr algn="ctr">
                        <a:buNone/>
                      </a:pPr>
                      <a:r>
                        <a:rPr lang="zh-CN" altLang="en-US"/>
                        <a:t>按建筑面积计算</a:t>
                      </a:r>
                      <a:endParaRPr lang="zh-CN" altLang="en-US"/>
                    </a:p>
                  </a:txBody>
                  <a:tcPr anchor="t" anchorCtr="1">
                    <a:solidFill>
                      <a:schemeClr val="bg1">
                        <a:lumMod val="95000"/>
                      </a:schemeClr>
                    </a:solidFill>
                  </a:tcPr>
                </a:tc>
                <a:tc>
                  <a:txBody>
                    <a:bodyPr/>
                    <a:p>
                      <a:pPr>
                        <a:buNone/>
                      </a:pPr>
                      <a:r>
                        <a:rPr lang="zh-CN" altLang="en-US" sz="1600"/>
                        <a:t>1.低压柜出线端至末端照明设备之间的柜箱、线缆、线缆载体、灯具、开关插座等设备材料安装、敷设、套管、设备支架基础制安</a:t>
                      </a:r>
                      <a:endParaRPr lang="zh-CN" altLang="en-US" sz="1600"/>
                    </a:p>
                    <a:p>
                      <a:pPr>
                        <a:buNone/>
                      </a:pPr>
                      <a:r>
                        <a:rPr lang="zh-CN" altLang="en-US" sz="1600"/>
                        <a:t>2.系统调试</a:t>
                      </a:r>
                      <a:endParaRPr lang="zh-CN" altLang="en-US" sz="1600"/>
                    </a:p>
                    <a:p>
                      <a:pPr>
                        <a:buNone/>
                      </a:pPr>
                      <a:r>
                        <a:rPr lang="zh-CN" altLang="en-US" sz="1600"/>
                        <a:t>3.成品保护</a:t>
                      </a:r>
                      <a:endParaRPr lang="zh-CN" altLang="en-US" sz="1600"/>
                    </a:p>
                    <a:p>
                      <a:pPr>
                        <a:buNone/>
                      </a:pPr>
                      <a:r>
                        <a:rPr lang="zh-CN" altLang="en-US" sz="1600"/>
                        <a:t>4.单价措施项目</a:t>
                      </a:r>
                      <a:endParaRPr lang="zh-CN" altLang="en-US" sz="1600"/>
                    </a:p>
                  </a:txBody>
                  <a:tcPr anchor="t" anchorCtr="1">
                    <a:solidFill>
                      <a:schemeClr val="bg1">
                        <a:lumMod val="95000"/>
                      </a:schemeClr>
                    </a:solid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60375"/>
          </a:xfrm>
          <a:prstGeom prst="rect">
            <a:avLst/>
          </a:prstGeom>
          <a:noFill/>
        </p:spPr>
        <p:txBody>
          <a:bodyPr wrap="square" rtlCol="0">
            <a:spAutoFit/>
          </a:bodyPr>
          <a:p>
            <a:pPr algn="ctr"/>
            <a:r>
              <a:rPr lang="zh-CN" altLang="en-US" sz="2400">
                <a:solidFill>
                  <a:schemeClr val="bg1"/>
                </a:solidFill>
              </a:rPr>
              <a:t>二</a:t>
            </a:r>
            <a:endParaRPr lang="zh-CN" altLang="en-US" sz="2400">
              <a:solidFill>
                <a:schemeClr val="bg1"/>
              </a:solidFill>
            </a:endParaRPr>
          </a:p>
        </p:txBody>
      </p:sp>
      <p:sp>
        <p:nvSpPr>
          <p:cNvPr id="3" name="文本框 2"/>
          <p:cNvSpPr txBox="1"/>
          <p:nvPr/>
        </p:nvSpPr>
        <p:spPr>
          <a:xfrm>
            <a:off x="858520" y="254635"/>
            <a:ext cx="4319270" cy="460375"/>
          </a:xfrm>
          <a:prstGeom prst="rect">
            <a:avLst/>
          </a:prstGeom>
          <a:noFill/>
        </p:spPr>
        <p:txBody>
          <a:bodyPr wrap="square" rtlCol="0">
            <a:spAutoFit/>
          </a:bodyPr>
          <a:p>
            <a:pPr algn="ctr"/>
            <a:r>
              <a:rPr lang="zh-CN" altLang="en-US" sz="2400">
                <a:solidFill>
                  <a:schemeClr val="bg1"/>
                </a:solidFill>
              </a:rPr>
              <a:t>模拟清单</a:t>
            </a:r>
            <a:endParaRPr lang="zh-CN" altLang="en-US" sz="2400">
              <a:solidFill>
                <a:schemeClr val="bg1"/>
              </a:solidFill>
            </a:endParaRPr>
          </a:p>
        </p:txBody>
      </p:sp>
      <p:sp>
        <p:nvSpPr>
          <p:cNvPr id="4" name="文本框 3"/>
          <p:cNvSpPr txBox="1"/>
          <p:nvPr/>
        </p:nvSpPr>
        <p:spPr>
          <a:xfrm>
            <a:off x="753110" y="1716405"/>
            <a:ext cx="10290175" cy="5120640"/>
          </a:xfrm>
          <a:prstGeom prst="rect">
            <a:avLst/>
          </a:prstGeom>
          <a:noFill/>
        </p:spPr>
        <p:txBody>
          <a:bodyPr wrap="square" rtlCol="0">
            <a:spAutoFit/>
          </a:bodyPr>
          <a:p>
            <a:pPr indent="457200" fontAlgn="auto">
              <a:lnSpc>
                <a:spcPct val="150000"/>
              </a:lnSpc>
            </a:pPr>
            <a:r>
              <a:rPr lang="zh-CN" altLang="en-US" sz="2000"/>
              <a:t>（2）</a:t>
            </a:r>
            <a:r>
              <a:rPr lang="zh-CN" altLang="en-US" sz="2000" b="1"/>
              <a:t>建筑工程、市政工程，根据国家计量规范2013版编制总承包清单</a:t>
            </a:r>
            <a:r>
              <a:rPr lang="zh-CN" altLang="en-US" sz="2000"/>
              <a:t>，</a:t>
            </a:r>
            <a:r>
              <a:rPr lang="zh-CN" altLang="en-US" sz="2000" b="1" u="sng">
                <a:solidFill>
                  <a:srgbClr val="C00000"/>
                </a:solidFill>
              </a:rPr>
              <a:t>适当综合清单子目。</a:t>
            </a:r>
            <a:r>
              <a:rPr lang="zh-CN" altLang="en-US" sz="2000"/>
              <a:t>计量规范清单项目较细，便于结算、变更调整、确保品质；但是，编制模拟清单和最高限价的难度加大，工程量需要通过参考类似项目或采用指标测算</a:t>
            </a:r>
            <a:r>
              <a:rPr lang="zh-CN" altLang="en-US" sz="2000" b="1"/>
              <a:t>。</a:t>
            </a:r>
            <a:r>
              <a:rPr lang="zh-CN" altLang="en-US" sz="2000"/>
              <a:t>其中：</a:t>
            </a:r>
            <a:r>
              <a:rPr lang="zh-CN" altLang="en-US" sz="2000" b="1"/>
              <a:t>垂直运输机械、大型机械设备进出场及安拆等部分单价措施项目模拟清单</a:t>
            </a:r>
            <a:r>
              <a:rPr lang="zh-CN" altLang="en-US" sz="2000"/>
              <a:t>，应</a:t>
            </a:r>
            <a:r>
              <a:rPr lang="zh-CN" altLang="en-US" sz="2000" u="sng"/>
              <a:t>按计价计量规则附件要求</a:t>
            </a:r>
            <a:r>
              <a:rPr lang="zh-CN" altLang="en-US" sz="2000"/>
              <a:t>编制，</a:t>
            </a:r>
            <a:r>
              <a:rPr lang="zh-CN" altLang="en-US" sz="2000" u="sng"/>
              <a:t>垂直运输机械、大型机械设备进出场及安拆</a:t>
            </a:r>
            <a:r>
              <a:rPr lang="zh-CN" altLang="en-US" sz="2000" b="1" u="sng"/>
              <a:t>改按“台”计量，</a:t>
            </a:r>
            <a:r>
              <a:rPr lang="zh-CN" altLang="en-US" sz="2000"/>
              <a:t>垂直运输机械的使用时间由投标人在报价中考虑。</a:t>
            </a:r>
            <a:endParaRPr lang="zh-CN" altLang="en-US" sz="2000"/>
          </a:p>
          <a:p>
            <a:pPr indent="457200" fontAlgn="auto">
              <a:lnSpc>
                <a:spcPct val="150000"/>
              </a:lnSpc>
            </a:pPr>
            <a:r>
              <a:rPr lang="zh-CN" altLang="en-US" sz="2000">
                <a:sym typeface="+mn-ea"/>
              </a:rPr>
              <a:t>（3）项目特征，按照工程项目的</a:t>
            </a:r>
            <a:r>
              <a:rPr lang="zh-CN" altLang="en-US" sz="2000" b="1" u="sng">
                <a:sym typeface="+mn-ea"/>
              </a:rPr>
              <a:t>建设标准、功能需求、技术参数、规格型号</a:t>
            </a:r>
            <a:r>
              <a:rPr lang="zh-CN" altLang="en-US" sz="2000">
                <a:sym typeface="+mn-ea"/>
              </a:rPr>
              <a:t>等要素进行描述。</a:t>
            </a:r>
            <a:r>
              <a:rPr lang="zh-CN" altLang="en-US" sz="2000" b="1" u="sng">
                <a:sym typeface="+mn-ea"/>
              </a:rPr>
              <a:t>计量规范中的特征应当简化，应由承包人通过深化设计考虑的不描述，如砂浆结合层等。</a:t>
            </a:r>
            <a:endParaRPr lang="zh-CN" altLang="en-US" sz="2000" b="1" u="sng"/>
          </a:p>
          <a:p>
            <a:pPr indent="457200" fontAlgn="auto">
              <a:lnSpc>
                <a:spcPct val="150000"/>
              </a:lnSpc>
            </a:pPr>
            <a:r>
              <a:rPr lang="zh-CN" altLang="en-US" sz="2000"/>
              <a:t>（4）工作内容，原基于施工工序的工作内容应当</a:t>
            </a:r>
            <a:r>
              <a:rPr lang="zh-CN" altLang="en-US" sz="2000" b="1" u="sng">
                <a:sym typeface="+mn-ea"/>
              </a:rPr>
              <a:t>简化</a:t>
            </a:r>
            <a:r>
              <a:rPr lang="zh-CN" altLang="en-US" sz="2000"/>
              <a:t>，但必须体现主要内容。清单子目合并的，工作内容也随之合并。</a:t>
            </a:r>
            <a:endParaRPr lang="zh-CN" altLang="en-US" sz="2000"/>
          </a:p>
        </p:txBody>
      </p:sp>
      <p:sp>
        <p:nvSpPr>
          <p:cNvPr id="5" name="文本框 4"/>
          <p:cNvSpPr txBox="1"/>
          <p:nvPr/>
        </p:nvSpPr>
        <p:spPr>
          <a:xfrm>
            <a:off x="598805" y="1355090"/>
            <a:ext cx="3674745" cy="398780"/>
          </a:xfrm>
          <a:prstGeom prst="rect">
            <a:avLst/>
          </a:prstGeom>
          <a:noFill/>
        </p:spPr>
        <p:txBody>
          <a:bodyPr wrap="square" rtlCol="0">
            <a:spAutoFit/>
          </a:bodyPr>
          <a:p>
            <a:r>
              <a:rPr lang="zh-CN" altLang="en-US" sz="2000" b="1"/>
              <a:t>（二）模拟清单的内容与要求</a:t>
            </a:r>
            <a:endParaRPr lang="zh-CN" altLang="en-US" sz="2000" b="1"/>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60375"/>
          </a:xfrm>
          <a:prstGeom prst="rect">
            <a:avLst/>
          </a:prstGeom>
          <a:noFill/>
        </p:spPr>
        <p:txBody>
          <a:bodyPr wrap="square" rtlCol="0">
            <a:spAutoFit/>
          </a:bodyPr>
          <a:p>
            <a:pPr algn="ctr"/>
            <a:r>
              <a:rPr lang="zh-CN" altLang="en-US" sz="2400">
                <a:solidFill>
                  <a:schemeClr val="bg1"/>
                </a:solidFill>
              </a:rPr>
              <a:t>二</a:t>
            </a:r>
            <a:endParaRPr lang="zh-CN" altLang="en-US" sz="2400">
              <a:solidFill>
                <a:schemeClr val="bg1"/>
              </a:solidFill>
            </a:endParaRPr>
          </a:p>
        </p:txBody>
      </p:sp>
      <p:sp>
        <p:nvSpPr>
          <p:cNvPr id="3" name="文本框 2"/>
          <p:cNvSpPr txBox="1"/>
          <p:nvPr/>
        </p:nvSpPr>
        <p:spPr>
          <a:xfrm>
            <a:off x="858520" y="254635"/>
            <a:ext cx="4319270" cy="460375"/>
          </a:xfrm>
          <a:prstGeom prst="rect">
            <a:avLst/>
          </a:prstGeom>
          <a:noFill/>
        </p:spPr>
        <p:txBody>
          <a:bodyPr wrap="square" rtlCol="0">
            <a:spAutoFit/>
          </a:bodyPr>
          <a:p>
            <a:pPr algn="ctr"/>
            <a:r>
              <a:rPr lang="zh-CN" altLang="en-US" sz="2400">
                <a:solidFill>
                  <a:schemeClr val="bg1"/>
                </a:solidFill>
              </a:rPr>
              <a:t>模拟清单</a:t>
            </a:r>
            <a:endParaRPr lang="zh-CN" altLang="en-US" sz="2400">
              <a:solidFill>
                <a:schemeClr val="bg1"/>
              </a:solidFill>
            </a:endParaRPr>
          </a:p>
        </p:txBody>
      </p:sp>
      <p:sp>
        <p:nvSpPr>
          <p:cNvPr id="4" name="文本框 3"/>
          <p:cNvSpPr txBox="1"/>
          <p:nvPr/>
        </p:nvSpPr>
        <p:spPr>
          <a:xfrm>
            <a:off x="753110" y="1828165"/>
            <a:ext cx="10290175" cy="3749040"/>
          </a:xfrm>
          <a:prstGeom prst="rect">
            <a:avLst/>
          </a:prstGeom>
          <a:noFill/>
        </p:spPr>
        <p:txBody>
          <a:bodyPr wrap="square" rtlCol="0">
            <a:spAutoFit/>
          </a:bodyPr>
          <a:p>
            <a:pPr indent="457200" fontAlgn="auto">
              <a:lnSpc>
                <a:spcPct val="150000"/>
              </a:lnSpc>
            </a:pPr>
            <a:r>
              <a:rPr lang="zh-CN" altLang="en-US" sz="2000"/>
              <a:t>2、总价措施项目清单，如旧，按项、包干。</a:t>
            </a:r>
            <a:endParaRPr lang="zh-CN" altLang="en-US" sz="2000"/>
          </a:p>
          <a:p>
            <a:pPr indent="457200" fontAlgn="auto">
              <a:lnSpc>
                <a:spcPct val="150000"/>
              </a:lnSpc>
            </a:pPr>
            <a:r>
              <a:rPr lang="zh-CN" altLang="en-US" sz="2000"/>
              <a:t>3、其他项目清单，按计价计量规则的附件编列。其中：</a:t>
            </a:r>
            <a:endParaRPr lang="zh-CN" altLang="en-US" sz="2000"/>
          </a:p>
          <a:p>
            <a:pPr indent="457200" fontAlgn="auto">
              <a:lnSpc>
                <a:spcPct val="150000"/>
              </a:lnSpc>
            </a:pPr>
            <a:r>
              <a:rPr lang="en-US" altLang="zh-CN" sz="2000"/>
              <a:t>3.1 </a:t>
            </a:r>
            <a:r>
              <a:rPr lang="zh-CN" altLang="en-US" sz="2000"/>
              <a:t>增列模拟清单不可预见费，原考虑发包人设计变更的暂列金额归入发包人概算的预备费中去使用，这个不可预见费用于模拟清单项目</a:t>
            </a:r>
            <a:r>
              <a:rPr lang="zh-CN" altLang="en-US" sz="2000">
                <a:sym typeface="+mn-ea"/>
              </a:rPr>
              <a:t>估计</a:t>
            </a:r>
            <a:r>
              <a:rPr lang="zh-CN" altLang="en-US" sz="2000"/>
              <a:t>不足造成的差异；让按模拟清单计算的造价与概算金额有一定距离，</a:t>
            </a:r>
            <a:r>
              <a:rPr lang="en-US" altLang="zh-CN" sz="2000"/>
              <a:t>8-10%</a:t>
            </a:r>
            <a:r>
              <a:rPr lang="zh-CN" altLang="en-US" sz="2000"/>
              <a:t>。</a:t>
            </a:r>
            <a:endParaRPr lang="zh-CN" altLang="en-US" sz="2000"/>
          </a:p>
          <a:p>
            <a:pPr indent="457200" fontAlgn="auto">
              <a:lnSpc>
                <a:spcPct val="150000"/>
              </a:lnSpc>
            </a:pPr>
            <a:r>
              <a:rPr lang="en-US" altLang="zh-CN" sz="2000"/>
              <a:t>3.2 </a:t>
            </a:r>
            <a:r>
              <a:rPr lang="zh-CN" altLang="en-US" sz="2000"/>
              <a:t>不编列专业工程暂估价（直接在建安费中编列专业工程暂定金额，无需在此编列）</a:t>
            </a:r>
            <a:endParaRPr lang="zh-CN" altLang="en-US" sz="2000"/>
          </a:p>
          <a:p>
            <a:pPr indent="457200" fontAlgn="auto">
              <a:lnSpc>
                <a:spcPct val="150000"/>
              </a:lnSpc>
            </a:pPr>
            <a:r>
              <a:rPr lang="en-US" altLang="zh-CN" sz="2000"/>
              <a:t>3.3 </a:t>
            </a:r>
            <a:r>
              <a:rPr lang="zh-CN" altLang="en-US" sz="2000">
                <a:sym typeface="+mn-ea"/>
              </a:rPr>
              <a:t>不编列</a:t>
            </a:r>
            <a:r>
              <a:rPr lang="zh-CN" altLang="en-US" sz="2000"/>
              <a:t>发包人检测费（归入工程建设其他费，回归原位）</a:t>
            </a:r>
            <a:endParaRPr lang="zh-CN" altLang="en-US" sz="2000"/>
          </a:p>
          <a:p>
            <a:pPr indent="457200" fontAlgn="auto">
              <a:lnSpc>
                <a:spcPct val="150000"/>
              </a:lnSpc>
            </a:pPr>
            <a:r>
              <a:rPr lang="en-US" altLang="zh-CN" sz="2000"/>
              <a:t>3.4 </a:t>
            </a:r>
            <a:r>
              <a:rPr lang="zh-CN" altLang="en-US" sz="2000">
                <a:sym typeface="+mn-ea"/>
              </a:rPr>
              <a:t>不编列</a:t>
            </a:r>
            <a:r>
              <a:rPr lang="zh-CN" altLang="en-US" sz="2000"/>
              <a:t>和总承包服务费（不允许专业工程发包另行单独发包，不再编列）。</a:t>
            </a:r>
            <a:endParaRPr lang="zh-CN" altLang="en-US" sz="2000"/>
          </a:p>
        </p:txBody>
      </p:sp>
      <p:sp>
        <p:nvSpPr>
          <p:cNvPr id="5" name="文本框 4"/>
          <p:cNvSpPr txBox="1"/>
          <p:nvPr/>
        </p:nvSpPr>
        <p:spPr>
          <a:xfrm>
            <a:off x="598805" y="1355090"/>
            <a:ext cx="3674745" cy="398780"/>
          </a:xfrm>
          <a:prstGeom prst="rect">
            <a:avLst/>
          </a:prstGeom>
          <a:noFill/>
        </p:spPr>
        <p:txBody>
          <a:bodyPr wrap="square" rtlCol="0">
            <a:spAutoFit/>
          </a:bodyPr>
          <a:p>
            <a:r>
              <a:rPr lang="zh-CN" altLang="en-US" sz="2000" b="1"/>
              <a:t>（二）模拟清单的内容与要求</a:t>
            </a:r>
            <a:endParaRPr lang="zh-CN" altLang="en-US" sz="2000" b="1"/>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60375"/>
          </a:xfrm>
          <a:prstGeom prst="rect">
            <a:avLst/>
          </a:prstGeom>
          <a:noFill/>
        </p:spPr>
        <p:txBody>
          <a:bodyPr wrap="square" rtlCol="0">
            <a:spAutoFit/>
          </a:bodyPr>
          <a:p>
            <a:pPr algn="ctr"/>
            <a:r>
              <a:rPr lang="zh-CN" altLang="en-US" sz="2400">
                <a:solidFill>
                  <a:schemeClr val="bg1"/>
                </a:solidFill>
              </a:rPr>
              <a:t>二</a:t>
            </a:r>
            <a:endParaRPr lang="zh-CN" altLang="en-US" sz="2400">
              <a:solidFill>
                <a:schemeClr val="bg1"/>
              </a:solidFill>
            </a:endParaRPr>
          </a:p>
        </p:txBody>
      </p:sp>
      <p:sp>
        <p:nvSpPr>
          <p:cNvPr id="3" name="文本框 2"/>
          <p:cNvSpPr txBox="1"/>
          <p:nvPr/>
        </p:nvSpPr>
        <p:spPr>
          <a:xfrm>
            <a:off x="858520" y="254635"/>
            <a:ext cx="4319270" cy="460375"/>
          </a:xfrm>
          <a:prstGeom prst="rect">
            <a:avLst/>
          </a:prstGeom>
          <a:noFill/>
        </p:spPr>
        <p:txBody>
          <a:bodyPr wrap="square" rtlCol="0">
            <a:spAutoFit/>
          </a:bodyPr>
          <a:p>
            <a:pPr algn="ctr"/>
            <a:r>
              <a:rPr lang="zh-CN" altLang="en-US" sz="2400">
                <a:solidFill>
                  <a:schemeClr val="bg1"/>
                </a:solidFill>
              </a:rPr>
              <a:t>模拟清单</a:t>
            </a:r>
            <a:endParaRPr lang="zh-CN" altLang="en-US" sz="2400">
              <a:solidFill>
                <a:schemeClr val="bg1"/>
              </a:solidFill>
            </a:endParaRPr>
          </a:p>
        </p:txBody>
      </p:sp>
      <p:sp>
        <p:nvSpPr>
          <p:cNvPr id="4" name="文本框 3"/>
          <p:cNvSpPr txBox="1"/>
          <p:nvPr/>
        </p:nvSpPr>
        <p:spPr>
          <a:xfrm>
            <a:off x="596265" y="1314450"/>
            <a:ext cx="10935970" cy="5120640"/>
          </a:xfrm>
          <a:prstGeom prst="rect">
            <a:avLst/>
          </a:prstGeom>
          <a:noFill/>
        </p:spPr>
        <p:txBody>
          <a:bodyPr wrap="square" rtlCol="0">
            <a:spAutoFit/>
          </a:bodyPr>
          <a:p>
            <a:pPr indent="457200" fontAlgn="auto">
              <a:lnSpc>
                <a:spcPct val="150000"/>
              </a:lnSpc>
            </a:pPr>
            <a:r>
              <a:rPr lang="zh-CN" altLang="en-US" sz="2000"/>
              <a:t>按“量*价”计算的，</a:t>
            </a:r>
            <a:r>
              <a:rPr lang="zh-CN" altLang="en-US" sz="2000">
                <a:sym typeface="+mn-ea"/>
              </a:rPr>
              <a:t>勘察费、</a:t>
            </a:r>
            <a:r>
              <a:rPr lang="zh-CN" altLang="en-US" sz="2000"/>
              <a:t>分部分项工程、单价措施项目、</a:t>
            </a:r>
            <a:r>
              <a:rPr lang="zh-CN" altLang="en-US" sz="2000">
                <a:sym typeface="+mn-ea"/>
              </a:rPr>
              <a:t>设备及工器具购置费清单</a:t>
            </a:r>
            <a:r>
              <a:rPr lang="zh-CN" altLang="en-US" sz="2000"/>
              <a:t>同时列出</a:t>
            </a:r>
            <a:r>
              <a:rPr lang="zh-CN" altLang="en-US" sz="2000" b="1" u="sng"/>
              <a:t>综合单价或单价【其他清单不提供价格，投标人自行考虑】</a:t>
            </a:r>
            <a:r>
              <a:rPr lang="zh-CN" altLang="en-US" sz="2000"/>
              <a:t>。作用，一是约束投标报价，二是补充到合同单价中，落实模拟清单的模拟作用，快速结算。</a:t>
            </a:r>
            <a:r>
              <a:rPr lang="zh-CN" altLang="en-US" sz="2000">
                <a:latin typeface="楷体" charset="0"/>
                <a:ea typeface="楷体" charset="0"/>
              </a:rPr>
              <a:t>唯一未约束的只有总价措施费。</a:t>
            </a:r>
            <a:endParaRPr lang="zh-CN" altLang="en-US" sz="2000">
              <a:latin typeface="楷体" charset="0"/>
              <a:ea typeface="楷体" charset="0"/>
            </a:endParaRPr>
          </a:p>
          <a:p>
            <a:pPr indent="457200" fontAlgn="auto">
              <a:lnSpc>
                <a:spcPct val="150000"/>
              </a:lnSpc>
            </a:pPr>
            <a:r>
              <a:rPr lang="zh-CN" altLang="en-US" sz="2000"/>
              <a:t>其中：</a:t>
            </a:r>
            <a:r>
              <a:rPr lang="zh-CN" altLang="en-US" sz="2000" b="1" u="sng">
                <a:sym typeface="+mn-ea"/>
              </a:rPr>
              <a:t>分部分项工程模拟清单</a:t>
            </a:r>
            <a:r>
              <a:rPr lang="zh-CN" altLang="en-US" sz="2000">
                <a:sym typeface="+mn-ea"/>
              </a:rPr>
              <a:t>一些项目（根据具体情况确定）应当同时</a:t>
            </a:r>
            <a:r>
              <a:rPr lang="zh-CN" altLang="en-US" sz="2000" b="1" u="sng">
                <a:sym typeface="+mn-ea"/>
              </a:rPr>
              <a:t>列出主材数量与单价</a:t>
            </a:r>
            <a:r>
              <a:rPr lang="zh-CN" altLang="en-US" sz="2000">
                <a:sym typeface="+mn-ea"/>
              </a:rPr>
              <a:t>。作用，处理发包人要求中的建设标准、技术参数、规格型号或品牌变化时引起综合单价调整问题，也就是说解决“已标价清单类似项目”如何参照结算问题。</a:t>
            </a:r>
            <a:endParaRPr lang="zh-CN" altLang="en-US" sz="2000">
              <a:sym typeface="+mn-ea"/>
            </a:endParaRPr>
          </a:p>
          <a:p>
            <a:pPr indent="457200" fontAlgn="auto">
              <a:lnSpc>
                <a:spcPct val="150000"/>
              </a:lnSpc>
            </a:pPr>
            <a:r>
              <a:rPr lang="en-US" altLang="zh-CN" sz="2000">
                <a:sym typeface="+mn-ea"/>
              </a:rPr>
              <a:t>1</a:t>
            </a:r>
            <a:r>
              <a:rPr lang="zh-CN" altLang="en-US" sz="2000">
                <a:sym typeface="+mn-ea"/>
              </a:rPr>
              <a:t>、一项清单的主材不只一项，可以多项，根据项目实际与今后调价需要。主材数量是消耗量。</a:t>
            </a:r>
            <a:endParaRPr lang="zh-CN" altLang="en-US" sz="2000">
              <a:sym typeface="+mn-ea"/>
            </a:endParaRPr>
          </a:p>
          <a:p>
            <a:pPr indent="457200" fontAlgn="auto">
              <a:lnSpc>
                <a:spcPct val="150000"/>
              </a:lnSpc>
            </a:pPr>
            <a:r>
              <a:rPr lang="en-US" altLang="zh-CN" sz="2000">
                <a:sym typeface="+mn-ea"/>
              </a:rPr>
              <a:t>2</a:t>
            </a:r>
            <a:r>
              <a:rPr lang="zh-CN" altLang="en-US" sz="2000">
                <a:sym typeface="+mn-ea"/>
              </a:rPr>
              <a:t>、主材数量与单价，均由招标人提供，投标不必报价；</a:t>
            </a:r>
            <a:endParaRPr lang="zh-CN" altLang="en-US" sz="2000">
              <a:sym typeface="+mn-ea"/>
            </a:endParaRPr>
          </a:p>
          <a:p>
            <a:pPr indent="457200" fontAlgn="auto">
              <a:lnSpc>
                <a:spcPct val="150000"/>
              </a:lnSpc>
            </a:pPr>
            <a:r>
              <a:rPr lang="en-US" altLang="zh-CN" sz="2000">
                <a:sym typeface="+mn-ea"/>
              </a:rPr>
              <a:t>3</a:t>
            </a:r>
            <a:r>
              <a:rPr lang="zh-CN" altLang="en-US" sz="2000">
                <a:sym typeface="+mn-ea"/>
              </a:rPr>
              <a:t>、调价时，新综合单价</a:t>
            </a:r>
            <a:r>
              <a:rPr lang="en-US" altLang="zh-CN" sz="2000">
                <a:sym typeface="+mn-ea"/>
              </a:rPr>
              <a:t>=</a:t>
            </a:r>
            <a:r>
              <a:rPr lang="zh-CN" altLang="en-US" sz="2000">
                <a:sym typeface="+mn-ea"/>
              </a:rPr>
              <a:t>旧综合单价</a:t>
            </a:r>
            <a:r>
              <a:rPr lang="en-US" altLang="zh-CN" sz="2000">
                <a:sym typeface="+mn-ea"/>
              </a:rPr>
              <a:t>+</a:t>
            </a:r>
            <a:r>
              <a:rPr lang="zh-CN" altLang="en-US" sz="2000">
                <a:sym typeface="+mn-ea"/>
              </a:rPr>
              <a:t>主材（新单价</a:t>
            </a:r>
            <a:r>
              <a:rPr lang="en-US" altLang="zh-CN" sz="2000">
                <a:sym typeface="+mn-ea"/>
              </a:rPr>
              <a:t>-</a:t>
            </a:r>
            <a:r>
              <a:rPr lang="zh-CN" altLang="en-US" sz="2000">
                <a:sym typeface="+mn-ea"/>
              </a:rPr>
              <a:t>旧单价）</a:t>
            </a:r>
            <a:r>
              <a:rPr lang="en-US" altLang="zh-CN" sz="2000">
                <a:sym typeface="+mn-ea"/>
              </a:rPr>
              <a:t>*</a:t>
            </a:r>
            <a:r>
              <a:rPr lang="zh-CN" altLang="en-US" sz="2000">
                <a:sym typeface="+mn-ea"/>
              </a:rPr>
              <a:t>主材数量，注意：不取费也不下浮。</a:t>
            </a:r>
            <a:endParaRPr lang="zh-CN" altLang="en-US" sz="2000"/>
          </a:p>
        </p:txBody>
      </p:sp>
      <p:sp>
        <p:nvSpPr>
          <p:cNvPr id="5" name="文本框 4"/>
          <p:cNvSpPr txBox="1"/>
          <p:nvPr/>
        </p:nvSpPr>
        <p:spPr>
          <a:xfrm>
            <a:off x="586105" y="881380"/>
            <a:ext cx="9241155" cy="417830"/>
          </a:xfrm>
          <a:prstGeom prst="rect">
            <a:avLst/>
          </a:prstGeom>
          <a:noFill/>
        </p:spPr>
        <p:txBody>
          <a:bodyPr wrap="square" rtlCol="0">
            <a:spAutoFit/>
          </a:bodyPr>
          <a:p>
            <a:r>
              <a:rPr lang="zh-CN" altLang="en-US" sz="2000" b="1"/>
              <a:t>（三）模拟清单同时列出综合单价（单价），</a:t>
            </a:r>
            <a:r>
              <a:rPr lang="zh-CN" altLang="en-US" sz="2000" b="1">
                <a:sym typeface="+mn-ea"/>
              </a:rPr>
              <a:t>体现主材数量与单价</a:t>
            </a:r>
            <a:endParaRPr lang="zh-CN" altLang="en-US" sz="2000" b="1"/>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60375"/>
          </a:xfrm>
          <a:prstGeom prst="rect">
            <a:avLst/>
          </a:prstGeom>
          <a:noFill/>
        </p:spPr>
        <p:txBody>
          <a:bodyPr wrap="square" rtlCol="0">
            <a:spAutoFit/>
          </a:bodyPr>
          <a:p>
            <a:pPr algn="ctr"/>
            <a:r>
              <a:rPr lang="zh-CN" altLang="en-US" sz="2400">
                <a:solidFill>
                  <a:schemeClr val="bg1"/>
                </a:solidFill>
              </a:rPr>
              <a:t>二</a:t>
            </a:r>
            <a:endParaRPr lang="zh-CN" altLang="en-US" sz="2400">
              <a:solidFill>
                <a:schemeClr val="bg1"/>
              </a:solidFill>
            </a:endParaRPr>
          </a:p>
        </p:txBody>
      </p:sp>
      <p:sp>
        <p:nvSpPr>
          <p:cNvPr id="3" name="文本框 2"/>
          <p:cNvSpPr txBox="1"/>
          <p:nvPr/>
        </p:nvSpPr>
        <p:spPr>
          <a:xfrm>
            <a:off x="858520" y="254635"/>
            <a:ext cx="4319270" cy="460375"/>
          </a:xfrm>
          <a:prstGeom prst="rect">
            <a:avLst/>
          </a:prstGeom>
          <a:noFill/>
        </p:spPr>
        <p:txBody>
          <a:bodyPr wrap="square" rtlCol="0">
            <a:spAutoFit/>
          </a:bodyPr>
          <a:p>
            <a:pPr algn="ctr"/>
            <a:r>
              <a:rPr lang="zh-CN" altLang="en-US" sz="2400">
                <a:solidFill>
                  <a:schemeClr val="bg1"/>
                </a:solidFill>
              </a:rPr>
              <a:t>模拟清单</a:t>
            </a:r>
            <a:endParaRPr lang="zh-CN" altLang="en-US" sz="2400">
              <a:solidFill>
                <a:schemeClr val="bg1"/>
              </a:solidFill>
            </a:endParaRPr>
          </a:p>
        </p:txBody>
      </p:sp>
      <p:sp>
        <p:nvSpPr>
          <p:cNvPr id="4" name="文本框 3"/>
          <p:cNvSpPr txBox="1"/>
          <p:nvPr/>
        </p:nvSpPr>
        <p:spPr>
          <a:xfrm>
            <a:off x="753110" y="1828165"/>
            <a:ext cx="10213340" cy="3322955"/>
          </a:xfrm>
          <a:prstGeom prst="rect">
            <a:avLst/>
          </a:prstGeom>
          <a:noFill/>
        </p:spPr>
        <p:txBody>
          <a:bodyPr wrap="square" rtlCol="0">
            <a:spAutoFit/>
          </a:bodyPr>
          <a:p>
            <a:pPr indent="457200" fontAlgn="auto">
              <a:lnSpc>
                <a:spcPct val="150000"/>
              </a:lnSpc>
            </a:pPr>
            <a:r>
              <a:rPr lang="zh-CN" altLang="en-US" sz="2000"/>
              <a:t>分部分项工程模拟清单中有些项目（根据具体情况确定）同时列出主材数量与单价。</a:t>
            </a:r>
            <a:r>
              <a:rPr lang="zh-CN" altLang="en-US" sz="2000" b="1"/>
              <a:t>解决“已标价清单类似项目”如何参照结算问题，便于处理小变更的调价。</a:t>
            </a:r>
            <a:endParaRPr lang="zh-CN" altLang="en-US" sz="2000" b="1"/>
          </a:p>
          <a:p>
            <a:pPr indent="457200" fontAlgn="auto">
              <a:lnSpc>
                <a:spcPct val="150000"/>
              </a:lnSpc>
            </a:pPr>
            <a:r>
              <a:rPr lang="zh-CN" altLang="en-US" sz="2000"/>
              <a:t>同时，允许暂定主材单价。</a:t>
            </a:r>
            <a:r>
              <a:rPr lang="zh-CN" altLang="en-US" sz="2000" b="1" u="sng"/>
              <a:t>建设标准、功能需求、技术参数、规格型号、品牌品质等难以确定的或市场价格差异较大的主要材料设备（如装饰装修或水电材料设备），以暂定单价的方式列出，</a:t>
            </a:r>
            <a:r>
              <a:rPr lang="zh-CN" altLang="en-US" sz="2000"/>
              <a:t>但是钢材、水泥、预制混凝土（PC）构件、混凝土、地材等大宗建筑材料</a:t>
            </a:r>
            <a:r>
              <a:rPr lang="zh-CN" altLang="en-US" sz="2000" b="1" u="sng"/>
              <a:t>不得采用</a:t>
            </a:r>
            <a:r>
              <a:rPr lang="zh-CN" altLang="en-US" sz="2000"/>
              <a:t>暂定单价，采用暂定单价的材料设备不宜超过本项目材料设备费的10%。</a:t>
            </a:r>
            <a:r>
              <a:rPr lang="zh-CN" altLang="en-US" sz="2000" b="1" u="sng"/>
              <a:t>暂定单价的主要材料无需汇总在总表2-1暂定金额汇总表中</a:t>
            </a:r>
            <a:endParaRPr lang="zh-CN" altLang="en-US" sz="2000" b="1" u="sng"/>
          </a:p>
        </p:txBody>
      </p:sp>
      <p:sp>
        <p:nvSpPr>
          <p:cNvPr id="5" name="文本框 4"/>
          <p:cNvSpPr txBox="1"/>
          <p:nvPr/>
        </p:nvSpPr>
        <p:spPr>
          <a:xfrm>
            <a:off x="598805" y="1355090"/>
            <a:ext cx="6824345" cy="398780"/>
          </a:xfrm>
          <a:prstGeom prst="rect">
            <a:avLst/>
          </a:prstGeom>
          <a:noFill/>
        </p:spPr>
        <p:txBody>
          <a:bodyPr wrap="square" rtlCol="0">
            <a:spAutoFit/>
          </a:bodyPr>
          <a:p>
            <a:r>
              <a:rPr lang="zh-CN" altLang="en-US" sz="2000" b="1"/>
              <a:t>（四）综合单价体现主材数量与单价，并允许暂定主材单价</a:t>
            </a:r>
            <a:endParaRPr lang="zh-CN" altLang="en-US" sz="2000" b="1"/>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60375"/>
          </a:xfrm>
          <a:prstGeom prst="rect">
            <a:avLst/>
          </a:prstGeom>
          <a:noFill/>
        </p:spPr>
        <p:txBody>
          <a:bodyPr wrap="square" rtlCol="0">
            <a:spAutoFit/>
          </a:bodyPr>
          <a:p>
            <a:pPr algn="ctr"/>
            <a:r>
              <a:rPr lang="zh-CN" altLang="en-US" sz="2400">
                <a:solidFill>
                  <a:schemeClr val="bg1"/>
                </a:solidFill>
              </a:rPr>
              <a:t>二</a:t>
            </a:r>
            <a:endParaRPr lang="zh-CN" altLang="en-US" sz="2400">
              <a:solidFill>
                <a:schemeClr val="bg1"/>
              </a:solidFill>
            </a:endParaRPr>
          </a:p>
        </p:txBody>
      </p:sp>
      <p:sp>
        <p:nvSpPr>
          <p:cNvPr id="3" name="文本框 2"/>
          <p:cNvSpPr txBox="1"/>
          <p:nvPr/>
        </p:nvSpPr>
        <p:spPr>
          <a:xfrm>
            <a:off x="858520" y="254635"/>
            <a:ext cx="4319270" cy="460375"/>
          </a:xfrm>
          <a:prstGeom prst="rect">
            <a:avLst/>
          </a:prstGeom>
          <a:noFill/>
        </p:spPr>
        <p:txBody>
          <a:bodyPr wrap="square" rtlCol="0">
            <a:spAutoFit/>
          </a:bodyPr>
          <a:p>
            <a:pPr algn="ctr"/>
            <a:r>
              <a:rPr lang="zh-CN" altLang="en-US" sz="2400">
                <a:solidFill>
                  <a:schemeClr val="bg1"/>
                </a:solidFill>
              </a:rPr>
              <a:t>模拟清单</a:t>
            </a:r>
            <a:endParaRPr lang="zh-CN" altLang="en-US" sz="2400">
              <a:solidFill>
                <a:schemeClr val="bg1"/>
              </a:solidFill>
            </a:endParaRPr>
          </a:p>
        </p:txBody>
      </p:sp>
      <p:sp>
        <p:nvSpPr>
          <p:cNvPr id="5" name="文本框 4"/>
          <p:cNvSpPr txBox="1"/>
          <p:nvPr/>
        </p:nvSpPr>
        <p:spPr>
          <a:xfrm>
            <a:off x="598805" y="1355090"/>
            <a:ext cx="6824345" cy="398780"/>
          </a:xfrm>
          <a:prstGeom prst="rect">
            <a:avLst/>
          </a:prstGeom>
          <a:noFill/>
        </p:spPr>
        <p:txBody>
          <a:bodyPr wrap="square" rtlCol="0">
            <a:spAutoFit/>
          </a:bodyPr>
          <a:p>
            <a:r>
              <a:rPr lang="zh-CN" altLang="en-US" sz="2000" b="1"/>
              <a:t>（四）综合单价体现主材数量与单价，并允许暂定主材单价</a:t>
            </a:r>
            <a:endParaRPr lang="zh-CN" altLang="en-US" sz="2000" b="1"/>
          </a:p>
        </p:txBody>
      </p:sp>
      <p:graphicFrame>
        <p:nvGraphicFramePr>
          <p:cNvPr id="8" name="表格 7"/>
          <p:cNvGraphicFramePr/>
          <p:nvPr/>
        </p:nvGraphicFramePr>
        <p:xfrm>
          <a:off x="243205" y="1818005"/>
          <a:ext cx="11639550" cy="4072255"/>
        </p:xfrm>
        <a:graphic>
          <a:graphicData uri="http://schemas.openxmlformats.org/drawingml/2006/table">
            <a:tbl>
              <a:tblPr firstRow="1" bandRow="1">
                <a:tableStyleId>{5C22544A-7EE6-4342-B048-85BDC9FD1C3A}</a:tableStyleId>
              </a:tblPr>
              <a:tblGrid>
                <a:gridCol w="785495"/>
                <a:gridCol w="1757680"/>
                <a:gridCol w="1346835"/>
                <a:gridCol w="1304290"/>
                <a:gridCol w="1466215"/>
                <a:gridCol w="1670685"/>
                <a:gridCol w="1249680"/>
                <a:gridCol w="1163955"/>
                <a:gridCol w="894715"/>
              </a:tblGrid>
              <a:tr h="381000">
                <a:tc rowSpan="2">
                  <a:txBody>
                    <a:bodyPr/>
                    <a:p>
                      <a:pPr>
                        <a:buNone/>
                      </a:pPr>
                      <a:r>
                        <a:rPr lang="zh-CN" altLang="en-US">
                          <a:solidFill>
                            <a:schemeClr val="tx1"/>
                          </a:solidFill>
                        </a:rPr>
                        <a:t>序号</a:t>
                      </a:r>
                      <a:endParaRPr lang="zh-CN" altLang="en-US">
                        <a:solidFill>
                          <a:schemeClr val="tx1"/>
                        </a:solidFill>
                      </a:endParaRPr>
                    </a:p>
                  </a:txBody>
                  <a:tcPr anchor="ctr" anchorCtr="1">
                    <a:solidFill>
                      <a:schemeClr val="bg1">
                        <a:lumMod val="75000"/>
                      </a:schemeClr>
                    </a:solidFill>
                  </a:tcPr>
                </a:tc>
                <a:tc rowSpan="2">
                  <a:txBody>
                    <a:bodyPr/>
                    <a:p>
                      <a:pPr>
                        <a:buNone/>
                      </a:pPr>
                      <a:r>
                        <a:rPr lang="zh-CN" altLang="en-US">
                          <a:solidFill>
                            <a:schemeClr val="tx1"/>
                          </a:solidFill>
                        </a:rPr>
                        <a:t>项目</a:t>
                      </a:r>
                      <a:endParaRPr lang="zh-CN" altLang="en-US">
                        <a:solidFill>
                          <a:schemeClr val="tx1"/>
                        </a:solidFill>
                      </a:endParaRPr>
                    </a:p>
                    <a:p>
                      <a:pPr>
                        <a:buNone/>
                      </a:pPr>
                      <a:r>
                        <a:rPr lang="zh-CN" altLang="en-US">
                          <a:solidFill>
                            <a:schemeClr val="tx1"/>
                          </a:solidFill>
                        </a:rPr>
                        <a:t>编码</a:t>
                      </a:r>
                      <a:endParaRPr lang="zh-CN" altLang="en-US">
                        <a:solidFill>
                          <a:schemeClr val="tx1"/>
                        </a:solidFill>
                      </a:endParaRPr>
                    </a:p>
                  </a:txBody>
                  <a:tcPr anchor="ctr" anchorCtr="1">
                    <a:solidFill>
                      <a:schemeClr val="bg1">
                        <a:lumMod val="75000"/>
                      </a:schemeClr>
                    </a:solidFill>
                  </a:tcPr>
                </a:tc>
                <a:tc rowSpan="2">
                  <a:txBody>
                    <a:bodyPr/>
                    <a:p>
                      <a:pPr>
                        <a:buNone/>
                      </a:pPr>
                      <a:r>
                        <a:rPr lang="zh-CN" altLang="en-US">
                          <a:solidFill>
                            <a:schemeClr val="tx1"/>
                          </a:solidFill>
                        </a:rPr>
                        <a:t>项目</a:t>
                      </a:r>
                      <a:endParaRPr lang="zh-CN" altLang="en-US">
                        <a:solidFill>
                          <a:schemeClr val="tx1"/>
                        </a:solidFill>
                      </a:endParaRPr>
                    </a:p>
                    <a:p>
                      <a:pPr>
                        <a:buNone/>
                      </a:pPr>
                      <a:r>
                        <a:rPr lang="zh-CN" altLang="en-US">
                          <a:solidFill>
                            <a:schemeClr val="tx1"/>
                          </a:solidFill>
                        </a:rPr>
                        <a:t>名称</a:t>
                      </a:r>
                      <a:endParaRPr lang="zh-CN" altLang="en-US">
                        <a:solidFill>
                          <a:schemeClr val="tx1"/>
                        </a:solidFill>
                      </a:endParaRPr>
                    </a:p>
                    <a:p>
                      <a:pPr>
                        <a:buNone/>
                      </a:pPr>
                      <a:r>
                        <a:rPr lang="zh-CN" altLang="en-US">
                          <a:solidFill>
                            <a:schemeClr val="tx1"/>
                          </a:solidFill>
                        </a:rPr>
                        <a:t>         材料</a:t>
                      </a:r>
                      <a:endParaRPr lang="zh-CN" altLang="en-US">
                        <a:solidFill>
                          <a:schemeClr val="tx1"/>
                        </a:solidFill>
                      </a:endParaRPr>
                    </a:p>
                    <a:p>
                      <a:pPr>
                        <a:buNone/>
                      </a:pPr>
                      <a:r>
                        <a:rPr lang="zh-CN" altLang="en-US">
                          <a:solidFill>
                            <a:schemeClr val="tx1"/>
                          </a:solidFill>
                        </a:rPr>
                        <a:t>         名称</a:t>
                      </a:r>
                      <a:endParaRPr lang="zh-CN" altLang="en-US">
                        <a:solidFill>
                          <a:schemeClr val="tx1"/>
                        </a:solidFill>
                      </a:endParaRPr>
                    </a:p>
                  </a:txBody>
                  <a:tcPr>
                    <a:lnBlToTr w="12700">
                      <a:solidFill>
                        <a:schemeClr val="tx1"/>
                      </a:solidFill>
                      <a:prstDash val="solid"/>
                    </a:lnBlToTr>
                    <a:solidFill>
                      <a:schemeClr val="bg1">
                        <a:lumMod val="75000"/>
                      </a:schemeClr>
                    </a:solidFill>
                  </a:tcPr>
                </a:tc>
                <a:tc rowSpan="2">
                  <a:txBody>
                    <a:bodyPr/>
                    <a:p>
                      <a:pPr>
                        <a:buNone/>
                      </a:pPr>
                      <a:r>
                        <a:rPr lang="zh-CN" altLang="en-US">
                          <a:solidFill>
                            <a:schemeClr val="tx1"/>
                          </a:solidFill>
                        </a:rPr>
                        <a:t>项目</a:t>
                      </a:r>
                      <a:endParaRPr lang="zh-CN" altLang="en-US">
                        <a:solidFill>
                          <a:schemeClr val="tx1"/>
                        </a:solidFill>
                      </a:endParaRPr>
                    </a:p>
                    <a:p>
                      <a:pPr>
                        <a:buNone/>
                      </a:pPr>
                      <a:r>
                        <a:rPr lang="zh-CN" altLang="en-US">
                          <a:solidFill>
                            <a:schemeClr val="tx1"/>
                          </a:solidFill>
                        </a:rPr>
                        <a:t>特征</a:t>
                      </a:r>
                      <a:endParaRPr lang="zh-CN" altLang="en-US">
                        <a:solidFill>
                          <a:schemeClr val="tx1"/>
                        </a:solidFill>
                      </a:endParaRPr>
                    </a:p>
                    <a:p>
                      <a:pPr>
                        <a:buNone/>
                      </a:pPr>
                      <a:r>
                        <a:rPr lang="zh-CN" altLang="en-US">
                          <a:solidFill>
                            <a:schemeClr val="tx1"/>
                          </a:solidFill>
                        </a:rPr>
                        <a:t>          规格</a:t>
                      </a:r>
                      <a:endParaRPr lang="zh-CN" altLang="en-US">
                        <a:solidFill>
                          <a:schemeClr val="tx1"/>
                        </a:solidFill>
                      </a:endParaRPr>
                    </a:p>
                    <a:p>
                      <a:pPr>
                        <a:buNone/>
                      </a:pPr>
                      <a:r>
                        <a:rPr lang="zh-CN" altLang="en-US">
                          <a:solidFill>
                            <a:schemeClr val="tx1"/>
                          </a:solidFill>
                        </a:rPr>
                        <a:t>          型号</a:t>
                      </a:r>
                      <a:endParaRPr lang="zh-CN" altLang="en-US">
                        <a:solidFill>
                          <a:schemeClr val="tx1"/>
                        </a:solidFill>
                      </a:endParaRPr>
                    </a:p>
                  </a:txBody>
                  <a:tcPr>
                    <a:lnBlToTr w="12700">
                      <a:solidFill>
                        <a:schemeClr val="tx1"/>
                      </a:solidFill>
                      <a:prstDash val="solid"/>
                    </a:lnBlToTr>
                    <a:solidFill>
                      <a:schemeClr val="bg1">
                        <a:lumMod val="75000"/>
                      </a:schemeClr>
                    </a:solidFill>
                  </a:tcPr>
                </a:tc>
                <a:tc rowSpan="2">
                  <a:txBody>
                    <a:bodyPr/>
                    <a:p>
                      <a:pPr>
                        <a:buNone/>
                      </a:pPr>
                      <a:r>
                        <a:rPr lang="en-US" altLang="zh-CN">
                          <a:solidFill>
                            <a:schemeClr val="tx1"/>
                          </a:solidFill>
                        </a:rPr>
                        <a:t>     </a:t>
                      </a:r>
                      <a:r>
                        <a:rPr lang="zh-CN" altLang="en-US">
                          <a:solidFill>
                            <a:schemeClr val="tx1"/>
                          </a:solidFill>
                        </a:rPr>
                        <a:t>工作</a:t>
                      </a:r>
                      <a:endParaRPr lang="zh-CN" altLang="en-US">
                        <a:solidFill>
                          <a:schemeClr val="tx1"/>
                        </a:solidFill>
                      </a:endParaRPr>
                    </a:p>
                    <a:p>
                      <a:pPr>
                        <a:buNone/>
                      </a:pPr>
                      <a:r>
                        <a:rPr lang="zh-CN" altLang="en-US">
                          <a:solidFill>
                            <a:schemeClr val="tx1"/>
                          </a:solidFill>
                        </a:rPr>
                        <a:t>     内容</a:t>
                      </a:r>
                      <a:endParaRPr lang="zh-CN" altLang="en-US">
                        <a:solidFill>
                          <a:schemeClr val="tx1"/>
                        </a:solidFill>
                      </a:endParaRPr>
                    </a:p>
                    <a:p>
                      <a:pPr>
                        <a:buNone/>
                      </a:pPr>
                      <a:r>
                        <a:rPr lang="zh-CN" altLang="en-US">
                          <a:solidFill>
                            <a:schemeClr val="tx1"/>
                          </a:solidFill>
                        </a:rPr>
                        <a:t>             是否</a:t>
                      </a:r>
                      <a:endParaRPr lang="zh-CN" altLang="en-US">
                        <a:solidFill>
                          <a:schemeClr val="tx1"/>
                        </a:solidFill>
                      </a:endParaRPr>
                    </a:p>
                    <a:p>
                      <a:pPr>
                        <a:buNone/>
                      </a:pPr>
                      <a:r>
                        <a:rPr lang="zh-CN" altLang="en-US">
                          <a:solidFill>
                            <a:schemeClr val="tx1"/>
                          </a:solidFill>
                        </a:rPr>
                        <a:t>             暂定 </a:t>
                      </a:r>
                      <a:endParaRPr lang="zh-CN" altLang="en-US">
                        <a:solidFill>
                          <a:schemeClr val="tx1"/>
                        </a:solidFill>
                      </a:endParaRPr>
                    </a:p>
                    <a:p>
                      <a:pPr>
                        <a:buNone/>
                      </a:pPr>
                      <a:r>
                        <a:rPr lang="zh-CN" altLang="en-US">
                          <a:solidFill>
                            <a:schemeClr val="tx1"/>
                          </a:solidFill>
                        </a:rPr>
                        <a:t>                  </a:t>
                      </a:r>
                      <a:endParaRPr lang="zh-CN" altLang="en-US">
                        <a:solidFill>
                          <a:schemeClr val="tx1"/>
                        </a:solidFill>
                      </a:endParaRPr>
                    </a:p>
                  </a:txBody>
                  <a:tcPr>
                    <a:lnBlToTr w="12700">
                      <a:solidFill>
                        <a:schemeClr val="tx1"/>
                      </a:solidFill>
                      <a:prstDash val="solid"/>
                    </a:lnBlToTr>
                    <a:solidFill>
                      <a:schemeClr val="bg1">
                        <a:lumMod val="75000"/>
                      </a:schemeClr>
                    </a:solidFill>
                  </a:tcPr>
                </a:tc>
                <a:tc rowSpan="2">
                  <a:txBody>
                    <a:bodyPr/>
                    <a:p>
                      <a:pPr>
                        <a:buNone/>
                      </a:pPr>
                      <a:r>
                        <a:rPr lang="zh-CN" altLang="en-US">
                          <a:solidFill>
                            <a:schemeClr val="tx1"/>
                          </a:solidFill>
                        </a:rPr>
                        <a:t>计量</a:t>
                      </a:r>
                      <a:endParaRPr lang="zh-CN" altLang="en-US">
                        <a:solidFill>
                          <a:schemeClr val="tx1"/>
                        </a:solidFill>
                      </a:endParaRPr>
                    </a:p>
                    <a:p>
                      <a:pPr>
                        <a:buNone/>
                      </a:pPr>
                      <a:r>
                        <a:rPr lang="zh-CN" altLang="en-US">
                          <a:solidFill>
                            <a:schemeClr val="tx1"/>
                          </a:solidFill>
                        </a:rPr>
                        <a:t>单位</a:t>
                      </a:r>
                      <a:endParaRPr lang="zh-CN" altLang="en-US">
                        <a:solidFill>
                          <a:schemeClr val="tx1"/>
                        </a:solidFill>
                      </a:endParaRPr>
                    </a:p>
                  </a:txBody>
                  <a:tcPr anchor="ctr" anchorCtr="1">
                    <a:solidFill>
                      <a:schemeClr val="bg1">
                        <a:lumMod val="75000"/>
                      </a:schemeClr>
                    </a:solidFill>
                  </a:tcPr>
                </a:tc>
                <a:tc rowSpan="2">
                  <a:txBody>
                    <a:bodyPr/>
                    <a:p>
                      <a:pPr>
                        <a:buNone/>
                      </a:pPr>
                      <a:r>
                        <a:rPr lang="zh-CN" altLang="en-US">
                          <a:solidFill>
                            <a:schemeClr val="tx1"/>
                          </a:solidFill>
                        </a:rPr>
                        <a:t>工程量</a:t>
                      </a:r>
                      <a:endParaRPr lang="zh-CN" altLang="en-US">
                        <a:solidFill>
                          <a:schemeClr val="tx1"/>
                        </a:solidFill>
                      </a:endParaRPr>
                    </a:p>
                    <a:p>
                      <a:pPr>
                        <a:buNone/>
                      </a:pPr>
                      <a:endParaRPr lang="zh-CN" altLang="en-US">
                        <a:solidFill>
                          <a:schemeClr val="tx1"/>
                        </a:solidFill>
                      </a:endParaRPr>
                    </a:p>
                    <a:p>
                      <a:pPr>
                        <a:buNone/>
                      </a:pPr>
                      <a:r>
                        <a:rPr lang="zh-CN" altLang="en-US">
                          <a:solidFill>
                            <a:schemeClr val="tx1"/>
                          </a:solidFill>
                        </a:rPr>
                        <a:t>         数量</a:t>
                      </a:r>
                      <a:endParaRPr lang="zh-CN" altLang="en-US">
                        <a:solidFill>
                          <a:schemeClr val="tx1"/>
                        </a:solidFill>
                      </a:endParaRPr>
                    </a:p>
                  </a:txBody>
                  <a:tcPr>
                    <a:lnBlToTr w="12700">
                      <a:solidFill>
                        <a:schemeClr val="tx1"/>
                      </a:solidFill>
                      <a:prstDash val="solid"/>
                    </a:lnBlToTr>
                    <a:solidFill>
                      <a:schemeClr val="bg1">
                        <a:lumMod val="75000"/>
                      </a:schemeClr>
                    </a:solidFill>
                  </a:tcPr>
                </a:tc>
                <a:tc gridSpan="2">
                  <a:txBody>
                    <a:bodyPr/>
                    <a:p>
                      <a:pPr>
                        <a:buNone/>
                      </a:pPr>
                      <a:r>
                        <a:rPr lang="zh-CN" altLang="en-US">
                          <a:solidFill>
                            <a:schemeClr val="tx1"/>
                          </a:solidFill>
                        </a:rPr>
                        <a:t>金    额（元）</a:t>
                      </a:r>
                      <a:endParaRPr lang="zh-CN" altLang="en-US">
                        <a:solidFill>
                          <a:schemeClr val="tx1"/>
                        </a:solidFill>
                      </a:endParaRPr>
                    </a:p>
                  </a:txBody>
                  <a:tcPr anchor="ctr" anchorCtr="1">
                    <a:solidFill>
                      <a:schemeClr val="bg1">
                        <a:lumMod val="75000"/>
                      </a:schemeClr>
                    </a:solidFill>
                  </a:tcPr>
                </a:tc>
                <a:tc hMerge="1">
                  <a:tcPr/>
                </a:tc>
              </a:tr>
              <a:tr h="1026795">
                <a:tc vMerge="1">
                  <a:tcPr/>
                </a:tc>
                <a:tc vMerge="1">
                  <a:tcPr/>
                </a:tc>
                <a:tc vMerge="1">
                  <a:tcPr/>
                </a:tc>
                <a:tc vMerge="1">
                  <a:tcPr/>
                </a:tc>
                <a:tc vMerge="1">
                  <a:tcPr/>
                </a:tc>
                <a:tc vMerge="1">
                  <a:tcPr/>
                </a:tc>
                <a:tc vMerge="1">
                  <a:tcPr/>
                </a:tc>
                <a:tc>
                  <a:txBody>
                    <a:bodyPr/>
                    <a:p>
                      <a:pPr>
                        <a:buNone/>
                      </a:pPr>
                      <a:r>
                        <a:rPr lang="zh-CN" altLang="en-US" b="1">
                          <a:solidFill>
                            <a:schemeClr val="tx1"/>
                          </a:solidFill>
                        </a:rPr>
                        <a:t>综合</a:t>
                      </a:r>
                      <a:endParaRPr lang="zh-CN" altLang="en-US" b="1">
                        <a:solidFill>
                          <a:schemeClr val="tx1"/>
                        </a:solidFill>
                      </a:endParaRPr>
                    </a:p>
                    <a:p>
                      <a:pPr>
                        <a:buNone/>
                      </a:pPr>
                      <a:r>
                        <a:rPr lang="zh-CN" altLang="en-US" b="1">
                          <a:solidFill>
                            <a:schemeClr val="tx1"/>
                          </a:solidFill>
                        </a:rPr>
                        <a:t>单价</a:t>
                      </a:r>
                      <a:endParaRPr lang="zh-CN" altLang="en-US" b="1">
                        <a:solidFill>
                          <a:schemeClr val="tx1"/>
                        </a:solidFill>
                      </a:endParaRPr>
                    </a:p>
                    <a:p>
                      <a:pPr>
                        <a:buNone/>
                      </a:pPr>
                      <a:r>
                        <a:rPr lang="zh-CN" altLang="en-US" b="1">
                          <a:solidFill>
                            <a:schemeClr val="tx1"/>
                          </a:solidFill>
                        </a:rPr>
                        <a:t>        主材</a:t>
                      </a:r>
                      <a:endParaRPr lang="zh-CN" altLang="en-US" b="1">
                        <a:solidFill>
                          <a:schemeClr val="tx1"/>
                        </a:solidFill>
                      </a:endParaRPr>
                    </a:p>
                    <a:p>
                      <a:pPr>
                        <a:buNone/>
                      </a:pPr>
                      <a:r>
                        <a:rPr lang="zh-CN" altLang="en-US" b="1">
                          <a:solidFill>
                            <a:schemeClr val="tx1"/>
                          </a:solidFill>
                        </a:rPr>
                        <a:t>        单价</a:t>
                      </a:r>
                      <a:endParaRPr lang="zh-CN" altLang="en-US" b="1">
                        <a:solidFill>
                          <a:schemeClr val="tx1"/>
                        </a:solidFill>
                      </a:endParaRPr>
                    </a:p>
                  </a:txBody>
                  <a:tcPr>
                    <a:lnBlToTr w="12700">
                      <a:solidFill>
                        <a:schemeClr val="tx1"/>
                      </a:solidFill>
                      <a:prstDash val="solid"/>
                    </a:lnBlToTr>
                    <a:solidFill>
                      <a:schemeClr val="bg1">
                        <a:lumMod val="75000"/>
                      </a:schemeClr>
                    </a:solidFill>
                  </a:tcPr>
                </a:tc>
                <a:tc>
                  <a:txBody>
                    <a:bodyPr/>
                    <a:p>
                      <a:pPr>
                        <a:buNone/>
                      </a:pPr>
                      <a:r>
                        <a:rPr lang="zh-CN" altLang="en-US" b="1">
                          <a:solidFill>
                            <a:schemeClr val="tx1"/>
                          </a:solidFill>
                        </a:rPr>
                        <a:t>合价</a:t>
                      </a:r>
                      <a:endParaRPr lang="zh-CN" altLang="en-US" b="1">
                        <a:solidFill>
                          <a:schemeClr val="tx1"/>
                        </a:solidFill>
                      </a:endParaRPr>
                    </a:p>
                  </a:txBody>
                  <a:tcPr>
                    <a:solidFill>
                      <a:schemeClr val="bg1">
                        <a:lumMod val="75000"/>
                      </a:schemeClr>
                    </a:solidFill>
                  </a:tcPr>
                </a:tc>
              </a:tr>
              <a:tr h="381000">
                <a:tc>
                  <a:txBody>
                    <a:bodyPr/>
                    <a:p>
                      <a:pPr>
                        <a:buNone/>
                      </a:pPr>
                      <a:r>
                        <a:rPr lang="zh-CN" altLang="en-US"/>
                        <a:t>1</a:t>
                      </a:r>
                      <a:endParaRPr lang="zh-CN" altLang="en-US"/>
                    </a:p>
                  </a:txBody>
                  <a:tcPr anchor="ctr" anchorCtr="1">
                    <a:solidFill>
                      <a:schemeClr val="bg1">
                        <a:lumMod val="95000"/>
                      </a:schemeClr>
                    </a:solidFill>
                  </a:tcPr>
                </a:tc>
                <a:tc>
                  <a:txBody>
                    <a:bodyPr/>
                    <a:p>
                      <a:pPr>
                        <a:buNone/>
                      </a:pPr>
                      <a:r>
                        <a:rPr lang="zh-CN" altLang="en-US"/>
                        <a:t>011209001001</a:t>
                      </a:r>
                      <a:endParaRPr lang="zh-CN" altLang="en-US"/>
                    </a:p>
                  </a:txBody>
                  <a:tcPr anchor="ctr" anchorCtr="1">
                    <a:solidFill>
                      <a:schemeClr val="bg1">
                        <a:lumMod val="95000"/>
                      </a:schemeClr>
                    </a:solidFill>
                  </a:tcPr>
                </a:tc>
                <a:tc>
                  <a:txBody>
                    <a:bodyPr/>
                    <a:p>
                      <a:pPr>
                        <a:buNone/>
                      </a:pPr>
                      <a:r>
                        <a:rPr lang="zh-CN" altLang="en-US"/>
                        <a:t>带骨架幕墙【示例】</a:t>
                      </a:r>
                      <a:endParaRPr lang="zh-CN" altLang="en-US"/>
                    </a:p>
                  </a:txBody>
                  <a:tcPr anchor="ctr" anchorCtr="1">
                    <a:solidFill>
                      <a:schemeClr val="bg1">
                        <a:lumMod val="95000"/>
                      </a:schemeClr>
                    </a:solidFill>
                  </a:tcPr>
                </a:tc>
                <a:tc>
                  <a:txBody>
                    <a:bodyPr/>
                    <a:p>
                      <a:pPr>
                        <a:buNone/>
                      </a:pPr>
                      <a:r>
                        <a:rPr lang="zh-CN" altLang="en-US" sz="1200"/>
                        <a:t>1.玻璃幕墙，铝合金型材140系列；</a:t>
                      </a:r>
                      <a:endParaRPr lang="zh-CN" altLang="en-US" sz="1200"/>
                    </a:p>
                    <a:p>
                      <a:pPr>
                        <a:buNone/>
                      </a:pPr>
                      <a:r>
                        <a:rPr lang="zh-CN" altLang="en-US" sz="1200"/>
                        <a:t>2. 中空LOW-E钢化玻璃</a:t>
                      </a:r>
                      <a:endParaRPr lang="zh-CN" altLang="en-US" sz="1200"/>
                    </a:p>
                  </a:txBody>
                  <a:tcPr anchor="ctr" anchorCtr="1">
                    <a:solidFill>
                      <a:schemeClr val="bg1">
                        <a:lumMod val="95000"/>
                      </a:schemeClr>
                    </a:solidFill>
                  </a:tcPr>
                </a:tc>
                <a:tc>
                  <a:txBody>
                    <a:bodyPr/>
                    <a:p>
                      <a:pPr>
                        <a:buNone/>
                      </a:pPr>
                      <a:r>
                        <a:rPr lang="zh-CN" altLang="en-US" sz="1400"/>
                        <a:t>型材安装，</a:t>
                      </a:r>
                      <a:endParaRPr lang="zh-CN" altLang="en-US" sz="1400"/>
                    </a:p>
                    <a:p>
                      <a:pPr>
                        <a:buNone/>
                      </a:pPr>
                      <a:r>
                        <a:rPr lang="zh-CN" altLang="en-US" sz="1400"/>
                        <a:t>配件安装，</a:t>
                      </a:r>
                      <a:endParaRPr lang="zh-CN" altLang="en-US" sz="1400"/>
                    </a:p>
                    <a:p>
                      <a:pPr>
                        <a:buNone/>
                      </a:pPr>
                      <a:r>
                        <a:rPr lang="zh-CN" altLang="en-US" sz="1400"/>
                        <a:t>周边塞口，</a:t>
                      </a:r>
                      <a:endParaRPr lang="zh-CN" altLang="en-US" sz="1400"/>
                    </a:p>
                    <a:p>
                      <a:pPr>
                        <a:buNone/>
                      </a:pPr>
                      <a:r>
                        <a:rPr lang="zh-CN" altLang="en-US" sz="1400"/>
                        <a:t>玻璃安装，</a:t>
                      </a:r>
                      <a:endParaRPr lang="zh-CN" altLang="en-US" sz="1400"/>
                    </a:p>
                    <a:p>
                      <a:pPr>
                        <a:buNone/>
                      </a:pPr>
                      <a:r>
                        <a:rPr lang="zh-CN" altLang="en-US" sz="1400"/>
                        <a:t>注胶等。</a:t>
                      </a:r>
                      <a:endParaRPr lang="zh-CN" altLang="en-US" sz="1400"/>
                    </a:p>
                  </a:txBody>
                  <a:tcPr anchor="ctr" anchorCtr="1">
                    <a:solidFill>
                      <a:schemeClr val="bg1">
                        <a:lumMod val="95000"/>
                      </a:schemeClr>
                    </a:solidFill>
                  </a:tcPr>
                </a:tc>
                <a:tc>
                  <a:txBody>
                    <a:bodyPr/>
                    <a:p>
                      <a:pPr>
                        <a:buNone/>
                      </a:pPr>
                      <a:r>
                        <a:rPr lang="zh-CN" altLang="en-US"/>
                        <a:t>m</a:t>
                      </a:r>
                      <a:r>
                        <a:rPr lang="zh-CN" altLang="en-US" baseline="30000"/>
                        <a:t>2</a:t>
                      </a:r>
                      <a:endParaRPr lang="zh-CN" altLang="en-US" baseline="30000"/>
                    </a:p>
                  </a:txBody>
                  <a:tcPr anchor="ctr" anchorCtr="1">
                    <a:solidFill>
                      <a:schemeClr val="bg1">
                        <a:lumMod val="95000"/>
                      </a:schemeClr>
                    </a:solidFill>
                  </a:tcPr>
                </a:tc>
                <a:tc>
                  <a:txBody>
                    <a:bodyPr/>
                    <a:p>
                      <a:pPr>
                        <a:buNone/>
                      </a:pPr>
                      <a:r>
                        <a:rPr lang="zh-CN" altLang="en-US"/>
                        <a:t>1</a:t>
                      </a:r>
                      <a:endParaRPr lang="zh-CN" altLang="en-US"/>
                    </a:p>
                  </a:txBody>
                  <a:tcPr anchor="ctr" anchorCtr="1">
                    <a:solidFill>
                      <a:schemeClr val="bg1">
                        <a:lumMod val="95000"/>
                      </a:schemeClr>
                    </a:solidFill>
                  </a:tcPr>
                </a:tc>
                <a:tc>
                  <a:txBody>
                    <a:bodyPr/>
                    <a:p>
                      <a:pPr>
                        <a:buNone/>
                      </a:pPr>
                      <a:r>
                        <a:rPr lang="zh-CN" altLang="en-US"/>
                        <a:t>750.26</a:t>
                      </a:r>
                      <a:endParaRPr lang="zh-CN" altLang="en-US"/>
                    </a:p>
                  </a:txBody>
                  <a:tcPr anchor="ctr" anchorCtr="1">
                    <a:solidFill>
                      <a:schemeClr val="bg1">
                        <a:lumMod val="95000"/>
                      </a:schemeClr>
                    </a:solidFill>
                  </a:tcPr>
                </a:tc>
                <a:tc>
                  <a:txBody>
                    <a:bodyPr/>
                    <a:p>
                      <a:pPr>
                        <a:buNone/>
                      </a:pPr>
                      <a:endParaRPr lang="zh-CN" altLang="en-US"/>
                    </a:p>
                  </a:txBody>
                  <a:tcPr anchor="ctr" anchorCtr="1">
                    <a:solidFill>
                      <a:schemeClr val="bg1">
                        <a:lumMod val="95000"/>
                      </a:schemeClr>
                    </a:solidFill>
                  </a:tcPr>
                </a:tc>
              </a:tr>
              <a:tr h="381000">
                <a:tc>
                  <a:txBody>
                    <a:bodyPr/>
                    <a:p>
                      <a:pPr>
                        <a:buNone/>
                      </a:pPr>
                      <a:endParaRPr lang="zh-CN" altLang="en-US"/>
                    </a:p>
                  </a:txBody>
                  <a:tcPr anchor="ctr" anchorCtr="1">
                    <a:solidFill>
                      <a:schemeClr val="bg1">
                        <a:lumMod val="85000"/>
                      </a:schemeClr>
                    </a:solidFill>
                  </a:tcPr>
                </a:tc>
                <a:tc>
                  <a:txBody>
                    <a:bodyPr/>
                    <a:p>
                      <a:pPr>
                        <a:buNone/>
                      </a:pPr>
                      <a:r>
                        <a:rPr lang="zh-CN" altLang="en-US"/>
                        <a:t>主材1</a:t>
                      </a:r>
                      <a:endParaRPr lang="zh-CN" altLang="en-US"/>
                    </a:p>
                  </a:txBody>
                  <a:tcPr anchor="ctr" anchorCtr="1">
                    <a:solidFill>
                      <a:schemeClr val="bg1">
                        <a:lumMod val="85000"/>
                      </a:schemeClr>
                    </a:solidFill>
                  </a:tcPr>
                </a:tc>
                <a:tc>
                  <a:txBody>
                    <a:bodyPr/>
                    <a:p>
                      <a:pPr>
                        <a:buNone/>
                      </a:pPr>
                      <a:r>
                        <a:rPr lang="zh-CN" altLang="en-US"/>
                        <a:t>中空LOW-E钢化玻璃</a:t>
                      </a:r>
                      <a:endParaRPr lang="zh-CN" altLang="en-US"/>
                    </a:p>
                  </a:txBody>
                  <a:tcPr anchor="ctr" anchorCtr="1">
                    <a:solidFill>
                      <a:schemeClr val="bg1">
                        <a:lumMod val="85000"/>
                      </a:schemeClr>
                    </a:solidFill>
                  </a:tcPr>
                </a:tc>
                <a:tc>
                  <a:txBody>
                    <a:bodyPr/>
                    <a:p>
                      <a:pPr>
                        <a:buNone/>
                      </a:pPr>
                      <a:endParaRPr lang="zh-CN" altLang="en-US"/>
                    </a:p>
                  </a:txBody>
                  <a:tcPr anchor="ctr" anchorCtr="1">
                    <a:solidFill>
                      <a:schemeClr val="bg1">
                        <a:lumMod val="85000"/>
                      </a:schemeClr>
                    </a:solidFill>
                  </a:tcPr>
                </a:tc>
                <a:tc>
                  <a:txBody>
                    <a:bodyPr/>
                    <a:p>
                      <a:pPr>
                        <a:buNone/>
                      </a:pPr>
                      <a:r>
                        <a:rPr lang="zh-CN" altLang="en-US"/>
                        <a:t>暂定主材</a:t>
                      </a:r>
                      <a:endParaRPr lang="zh-CN" altLang="en-US"/>
                    </a:p>
                  </a:txBody>
                  <a:tcPr anchor="ctr" anchorCtr="1">
                    <a:solidFill>
                      <a:schemeClr val="bg1">
                        <a:lumMod val="85000"/>
                      </a:schemeClr>
                    </a:solidFill>
                  </a:tcPr>
                </a:tc>
                <a:tc>
                  <a:txBody>
                    <a:bodyPr/>
                    <a:p>
                      <a:pPr>
                        <a:buNone/>
                      </a:pPr>
                      <a:r>
                        <a:rPr lang="zh-CN" altLang="en-US"/>
                        <a:t>m</a:t>
                      </a:r>
                      <a:r>
                        <a:rPr lang="zh-CN" altLang="en-US" baseline="30000"/>
                        <a:t>2</a:t>
                      </a:r>
                      <a:endParaRPr lang="zh-CN" altLang="en-US" baseline="30000"/>
                    </a:p>
                  </a:txBody>
                  <a:tcPr anchor="ctr" anchorCtr="1">
                    <a:solidFill>
                      <a:schemeClr val="bg1">
                        <a:lumMod val="85000"/>
                      </a:schemeClr>
                    </a:solidFill>
                  </a:tcPr>
                </a:tc>
                <a:tc>
                  <a:txBody>
                    <a:bodyPr/>
                    <a:p>
                      <a:pPr>
                        <a:buNone/>
                      </a:pPr>
                      <a:r>
                        <a:rPr lang="zh-CN" altLang="en-US"/>
                        <a:t>0.9532</a:t>
                      </a:r>
                      <a:endParaRPr lang="zh-CN" altLang="en-US"/>
                    </a:p>
                  </a:txBody>
                  <a:tcPr anchor="ctr" anchorCtr="1">
                    <a:solidFill>
                      <a:schemeClr val="bg1">
                        <a:lumMod val="85000"/>
                      </a:schemeClr>
                    </a:solidFill>
                  </a:tcPr>
                </a:tc>
                <a:tc>
                  <a:txBody>
                    <a:bodyPr/>
                    <a:p>
                      <a:pPr>
                        <a:buNone/>
                      </a:pPr>
                      <a:r>
                        <a:rPr lang="zh-CN" altLang="en-US"/>
                        <a:t>180.00</a:t>
                      </a:r>
                      <a:endParaRPr lang="zh-CN" altLang="en-US"/>
                    </a:p>
                  </a:txBody>
                  <a:tcPr anchor="ctr" anchorCtr="1">
                    <a:solidFill>
                      <a:schemeClr val="bg1">
                        <a:lumMod val="85000"/>
                      </a:schemeClr>
                    </a:solidFill>
                  </a:tcPr>
                </a:tc>
                <a:tc>
                  <a:txBody>
                    <a:bodyPr/>
                    <a:p>
                      <a:pPr>
                        <a:buNone/>
                      </a:pPr>
                      <a:endParaRPr lang="zh-CN" altLang="en-US"/>
                    </a:p>
                  </a:txBody>
                  <a:tcPr anchor="ctr" anchorCtr="1">
                    <a:solidFill>
                      <a:schemeClr val="bg1">
                        <a:lumMod val="85000"/>
                      </a:schemeClr>
                    </a:solidFill>
                  </a:tcPr>
                </a:tc>
              </a:tr>
              <a:tr h="647700">
                <a:tc>
                  <a:txBody>
                    <a:bodyPr/>
                    <a:p>
                      <a:pPr>
                        <a:buNone/>
                      </a:pPr>
                      <a:endParaRPr lang="zh-CN" altLang="en-US"/>
                    </a:p>
                  </a:txBody>
                  <a:tcPr anchor="ctr" anchorCtr="1">
                    <a:solidFill>
                      <a:schemeClr val="bg1">
                        <a:lumMod val="95000"/>
                      </a:schemeClr>
                    </a:solidFill>
                  </a:tcPr>
                </a:tc>
                <a:tc>
                  <a:txBody>
                    <a:bodyPr/>
                    <a:p>
                      <a:pPr>
                        <a:buNone/>
                      </a:pPr>
                      <a:r>
                        <a:rPr lang="zh-CN" altLang="en-US"/>
                        <a:t>主材2</a:t>
                      </a:r>
                      <a:endParaRPr lang="zh-CN" altLang="en-US"/>
                    </a:p>
                  </a:txBody>
                  <a:tcPr anchor="ctr" anchorCtr="1">
                    <a:solidFill>
                      <a:schemeClr val="bg1">
                        <a:lumMod val="95000"/>
                      </a:schemeClr>
                    </a:solidFill>
                  </a:tcPr>
                </a:tc>
                <a:tc>
                  <a:txBody>
                    <a:bodyPr/>
                    <a:p>
                      <a:pPr>
                        <a:buNone/>
                      </a:pPr>
                      <a:r>
                        <a:rPr lang="zh-CN" altLang="en-US"/>
                        <a:t>铝合金型材</a:t>
                      </a:r>
                      <a:endParaRPr lang="zh-CN" altLang="en-US"/>
                    </a:p>
                  </a:txBody>
                  <a:tcPr anchor="ctr" anchorCtr="1">
                    <a:solidFill>
                      <a:schemeClr val="bg1">
                        <a:lumMod val="95000"/>
                      </a:schemeClr>
                    </a:solidFill>
                  </a:tcPr>
                </a:tc>
                <a:tc>
                  <a:txBody>
                    <a:bodyPr/>
                    <a:p>
                      <a:pPr>
                        <a:buNone/>
                      </a:pPr>
                      <a:r>
                        <a:rPr lang="zh-CN" altLang="en-US"/>
                        <a:t>140系列</a:t>
                      </a:r>
                      <a:endParaRPr lang="zh-CN" altLang="en-US"/>
                    </a:p>
                  </a:txBody>
                  <a:tcPr anchor="ctr" anchorCtr="1">
                    <a:solidFill>
                      <a:schemeClr val="bg1">
                        <a:lumMod val="95000"/>
                      </a:schemeClr>
                    </a:solidFill>
                  </a:tcPr>
                </a:tc>
                <a:tc>
                  <a:txBody>
                    <a:bodyPr/>
                    <a:p>
                      <a:pPr>
                        <a:buNone/>
                      </a:pPr>
                      <a:endParaRPr lang="zh-CN" altLang="en-US"/>
                    </a:p>
                  </a:txBody>
                  <a:tcPr anchor="ctr" anchorCtr="1">
                    <a:solidFill>
                      <a:schemeClr val="bg1">
                        <a:lumMod val="95000"/>
                      </a:schemeClr>
                    </a:solidFill>
                  </a:tcPr>
                </a:tc>
                <a:tc>
                  <a:txBody>
                    <a:bodyPr/>
                    <a:p>
                      <a:pPr>
                        <a:buNone/>
                      </a:pPr>
                      <a:r>
                        <a:rPr lang="zh-CN" altLang="en-US"/>
                        <a:t>kg</a:t>
                      </a:r>
                      <a:endParaRPr lang="zh-CN" altLang="en-US"/>
                    </a:p>
                  </a:txBody>
                  <a:tcPr anchor="ctr" anchorCtr="1">
                    <a:solidFill>
                      <a:schemeClr val="bg1">
                        <a:lumMod val="95000"/>
                      </a:schemeClr>
                    </a:solidFill>
                  </a:tcPr>
                </a:tc>
                <a:tc>
                  <a:txBody>
                    <a:bodyPr/>
                    <a:p>
                      <a:pPr>
                        <a:buNone/>
                      </a:pPr>
                      <a:r>
                        <a:rPr lang="zh-CN" altLang="en-US"/>
                        <a:t>9.8383</a:t>
                      </a:r>
                      <a:endParaRPr lang="zh-CN" altLang="en-US"/>
                    </a:p>
                  </a:txBody>
                  <a:tcPr anchor="ctr" anchorCtr="1">
                    <a:solidFill>
                      <a:schemeClr val="bg1">
                        <a:lumMod val="95000"/>
                      </a:schemeClr>
                    </a:solidFill>
                  </a:tcPr>
                </a:tc>
                <a:tc>
                  <a:txBody>
                    <a:bodyPr/>
                    <a:p>
                      <a:pPr>
                        <a:buNone/>
                      </a:pPr>
                      <a:r>
                        <a:rPr lang="zh-CN" altLang="en-US"/>
                        <a:t>18.10</a:t>
                      </a:r>
                      <a:endParaRPr lang="zh-CN" altLang="en-US"/>
                    </a:p>
                  </a:txBody>
                  <a:tcPr anchor="ctr" anchorCtr="1">
                    <a:solidFill>
                      <a:schemeClr val="bg1">
                        <a:lumMod val="95000"/>
                      </a:schemeClr>
                    </a:solidFill>
                  </a:tcPr>
                </a:tc>
                <a:tc>
                  <a:txBody>
                    <a:bodyPr/>
                    <a:p>
                      <a:pPr>
                        <a:buNone/>
                      </a:pPr>
                      <a:endParaRPr lang="zh-CN" altLang="en-US"/>
                    </a:p>
                  </a:txBody>
                  <a:tcPr anchor="ctr" anchorCtr="1">
                    <a:solidFill>
                      <a:schemeClr val="bg1">
                        <a:lumMod val="95000"/>
                      </a:schemeClr>
                    </a:solidFill>
                  </a:tcPr>
                </a:tc>
              </a:tr>
            </a:tbl>
          </a:graphicData>
        </a:graphic>
      </p:graphicFrame>
      <p:sp>
        <p:nvSpPr>
          <p:cNvPr id="9" name="文本框 8"/>
          <p:cNvSpPr txBox="1"/>
          <p:nvPr/>
        </p:nvSpPr>
        <p:spPr>
          <a:xfrm>
            <a:off x="598805" y="6332855"/>
            <a:ext cx="8716645" cy="398780"/>
          </a:xfrm>
          <a:prstGeom prst="rect">
            <a:avLst/>
          </a:prstGeom>
          <a:noFill/>
        </p:spPr>
        <p:txBody>
          <a:bodyPr wrap="square" rtlCol="0">
            <a:spAutoFit/>
          </a:bodyPr>
          <a:p>
            <a:r>
              <a:rPr lang="zh-CN" altLang="en-US" sz="2000"/>
              <a:t>备注：主材采用暂定单价的，在“是否暂定”栏目中标注“暂定主材”。</a:t>
            </a:r>
            <a:endParaRPr lang="zh-CN" altLang="en-US" sz="20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60375"/>
          </a:xfrm>
          <a:prstGeom prst="rect">
            <a:avLst/>
          </a:prstGeom>
          <a:noFill/>
        </p:spPr>
        <p:txBody>
          <a:bodyPr wrap="square" rtlCol="0">
            <a:spAutoFit/>
          </a:bodyPr>
          <a:p>
            <a:pPr algn="ctr"/>
            <a:r>
              <a:rPr lang="zh-CN" altLang="en-US" sz="2400">
                <a:solidFill>
                  <a:schemeClr val="bg1"/>
                </a:solidFill>
              </a:rPr>
              <a:t>二</a:t>
            </a:r>
            <a:endParaRPr lang="zh-CN" altLang="en-US" sz="2400">
              <a:solidFill>
                <a:schemeClr val="bg1"/>
              </a:solidFill>
            </a:endParaRPr>
          </a:p>
        </p:txBody>
      </p:sp>
      <p:sp>
        <p:nvSpPr>
          <p:cNvPr id="3" name="文本框 2"/>
          <p:cNvSpPr txBox="1"/>
          <p:nvPr/>
        </p:nvSpPr>
        <p:spPr>
          <a:xfrm>
            <a:off x="858520" y="254635"/>
            <a:ext cx="4319270" cy="460375"/>
          </a:xfrm>
          <a:prstGeom prst="rect">
            <a:avLst/>
          </a:prstGeom>
          <a:noFill/>
        </p:spPr>
        <p:txBody>
          <a:bodyPr wrap="square" rtlCol="0">
            <a:spAutoFit/>
          </a:bodyPr>
          <a:p>
            <a:pPr algn="ctr"/>
            <a:r>
              <a:rPr lang="zh-CN" altLang="en-US" sz="2400">
                <a:solidFill>
                  <a:schemeClr val="bg1"/>
                </a:solidFill>
              </a:rPr>
              <a:t>模拟清单</a:t>
            </a:r>
            <a:endParaRPr lang="zh-CN" altLang="en-US" sz="2400">
              <a:solidFill>
                <a:schemeClr val="bg1"/>
              </a:solidFill>
            </a:endParaRPr>
          </a:p>
        </p:txBody>
      </p:sp>
      <p:sp>
        <p:nvSpPr>
          <p:cNvPr id="4" name="文本框 3"/>
          <p:cNvSpPr txBox="1"/>
          <p:nvPr/>
        </p:nvSpPr>
        <p:spPr>
          <a:xfrm>
            <a:off x="753110" y="1318260"/>
            <a:ext cx="10785475" cy="4663440"/>
          </a:xfrm>
          <a:prstGeom prst="rect">
            <a:avLst/>
          </a:prstGeom>
          <a:noFill/>
        </p:spPr>
        <p:txBody>
          <a:bodyPr wrap="square" rtlCol="0">
            <a:spAutoFit/>
          </a:bodyPr>
          <a:p>
            <a:pPr indent="457200" fontAlgn="auto">
              <a:lnSpc>
                <a:spcPct val="150000"/>
              </a:lnSpc>
            </a:pPr>
            <a:r>
              <a:rPr lang="zh-CN" altLang="en-US" sz="2000"/>
              <a:t>暂定金额，</a:t>
            </a:r>
            <a:r>
              <a:rPr lang="zh-CN" altLang="en-US" sz="2000">
                <a:sym typeface="+mn-ea"/>
              </a:rPr>
              <a:t>为了处理不宜列入总价或单价包干的工程费用，</a:t>
            </a:r>
            <a:r>
              <a:rPr lang="zh-CN" altLang="en-US" sz="2000"/>
              <a:t>包括招标文件中给定的用于支付必然发生但暂时不能确定数量或价格的</a:t>
            </a:r>
            <a:r>
              <a:rPr lang="zh-CN" altLang="en-US" sz="2000">
                <a:solidFill>
                  <a:srgbClr val="FF0000"/>
                </a:solidFill>
              </a:rPr>
              <a:t>专业工程、设备、服务</a:t>
            </a:r>
            <a:r>
              <a:rPr lang="zh-CN" altLang="en-US" sz="2000"/>
              <a:t>等；尚未确定发生与否或不可预见的</a:t>
            </a:r>
            <a:r>
              <a:rPr lang="zh-CN" altLang="en-US" sz="2000">
                <a:solidFill>
                  <a:srgbClr val="FF0000"/>
                </a:solidFill>
              </a:rPr>
              <a:t>暂列金额</a:t>
            </a:r>
            <a:r>
              <a:rPr lang="zh-CN" altLang="en-US" sz="2000"/>
              <a:t>；以及对难以明确具体规格、型号、技术性能要求或难以确定品质或品牌厂家要求的</a:t>
            </a:r>
            <a:r>
              <a:rPr lang="zh-CN" altLang="en-US" sz="2000">
                <a:solidFill>
                  <a:srgbClr val="FF0000"/>
                </a:solidFill>
              </a:rPr>
              <a:t>设备</a:t>
            </a:r>
            <a:r>
              <a:rPr lang="zh-CN" altLang="en-US" sz="2000"/>
              <a:t>及工器具购置费。</a:t>
            </a:r>
            <a:r>
              <a:rPr lang="zh-CN" altLang="en-US" sz="2000" b="1">
                <a:solidFill>
                  <a:srgbClr val="FF0000"/>
                </a:solidFill>
                <a:sym typeface="+mn-ea"/>
              </a:rPr>
              <a:t>不含暂定主材</a:t>
            </a:r>
            <a:r>
              <a:rPr lang="zh-CN" altLang="en-US" sz="2000" b="1">
                <a:sym typeface="+mn-ea"/>
              </a:rPr>
              <a:t>。</a:t>
            </a:r>
            <a:endParaRPr lang="zh-CN" altLang="en-US" sz="2000" b="1">
              <a:sym typeface="+mn-ea"/>
            </a:endParaRPr>
          </a:p>
          <a:p>
            <a:pPr indent="457200" fontAlgn="auto">
              <a:lnSpc>
                <a:spcPct val="150000"/>
              </a:lnSpc>
            </a:pPr>
            <a:r>
              <a:rPr lang="zh-CN" altLang="en-US" sz="2000" b="1">
                <a:sym typeface="+mn-ea"/>
              </a:rPr>
              <a:t>统一暂列、暂估、暂定，但服务、工程、材料、设备仍受暂估价超过限额需招标的规范。同时为了便于计算评标价。</a:t>
            </a:r>
            <a:r>
              <a:rPr lang="zh-CN" altLang="en-US" sz="2000">
                <a:sym typeface="+mn-ea"/>
              </a:rPr>
              <a:t>其中：</a:t>
            </a:r>
            <a:endParaRPr lang="zh-CN" altLang="en-US" sz="2000"/>
          </a:p>
          <a:p>
            <a:pPr indent="457200" fontAlgn="auto">
              <a:lnSpc>
                <a:spcPct val="150000"/>
              </a:lnSpc>
            </a:pPr>
            <a:r>
              <a:rPr lang="zh-CN" altLang="en-US" sz="2000"/>
              <a:t>（1）勘察费（如有）：</a:t>
            </a:r>
            <a:r>
              <a:rPr lang="zh-CN" altLang="en-US" sz="2000" u="sng"/>
              <a:t>同时列出模拟清单，固定单价</a:t>
            </a:r>
            <a:r>
              <a:rPr lang="zh-CN" altLang="en-US" sz="2000"/>
              <a:t>。</a:t>
            </a:r>
            <a:r>
              <a:rPr lang="zh-CN" altLang="en-US" sz="2000">
                <a:latin typeface="楷体" charset="0"/>
                <a:ea typeface="楷体" charset="0"/>
              </a:rPr>
              <a:t>若不列清单，超限要二次招标</a:t>
            </a:r>
            <a:r>
              <a:rPr lang="zh-CN" altLang="en-US" sz="2000"/>
              <a:t>。</a:t>
            </a:r>
            <a:endParaRPr lang="zh-CN" altLang="en-US" sz="2000"/>
          </a:p>
          <a:p>
            <a:pPr indent="457200" fontAlgn="auto">
              <a:lnSpc>
                <a:spcPct val="150000"/>
              </a:lnSpc>
            </a:pPr>
            <a:r>
              <a:rPr lang="zh-CN" altLang="en-US" sz="2000"/>
              <a:t>（2）暂定金额按实结算的专业工程：</a:t>
            </a:r>
            <a:r>
              <a:rPr lang="zh-CN" altLang="en-US" sz="2000" u="sng"/>
              <a:t>（室外园林景观工程、供电、水、气工程等专业工程，由招标人根据设计深度和工程实际情况，具体列出）</a:t>
            </a:r>
            <a:r>
              <a:rPr lang="zh-CN" altLang="en-US" sz="2000"/>
              <a:t>。</a:t>
            </a:r>
            <a:endParaRPr lang="zh-CN" altLang="en-US" sz="2000"/>
          </a:p>
          <a:p>
            <a:pPr indent="457200" fontAlgn="auto">
              <a:lnSpc>
                <a:spcPct val="150000"/>
              </a:lnSpc>
            </a:pPr>
            <a:endParaRPr lang="zh-CN" altLang="en-US" sz="2000"/>
          </a:p>
        </p:txBody>
      </p:sp>
      <p:sp>
        <p:nvSpPr>
          <p:cNvPr id="5" name="文本框 4"/>
          <p:cNvSpPr txBox="1"/>
          <p:nvPr/>
        </p:nvSpPr>
        <p:spPr>
          <a:xfrm>
            <a:off x="730250" y="960120"/>
            <a:ext cx="6824345" cy="417830"/>
          </a:xfrm>
          <a:prstGeom prst="rect">
            <a:avLst/>
          </a:prstGeom>
          <a:noFill/>
        </p:spPr>
        <p:txBody>
          <a:bodyPr wrap="square" rtlCol="0">
            <a:spAutoFit/>
          </a:bodyPr>
          <a:p>
            <a:r>
              <a:rPr lang="zh-CN" altLang="en-US" sz="2000" b="1"/>
              <a:t>（五）模拟清单同时列出暂定金额</a:t>
            </a:r>
            <a:endParaRPr lang="zh-CN" altLang="en-US" sz="2000" b="1"/>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60375"/>
          </a:xfrm>
          <a:prstGeom prst="rect">
            <a:avLst/>
          </a:prstGeom>
          <a:noFill/>
        </p:spPr>
        <p:txBody>
          <a:bodyPr wrap="square" rtlCol="0">
            <a:spAutoFit/>
          </a:bodyPr>
          <a:p>
            <a:pPr algn="ctr"/>
            <a:r>
              <a:rPr lang="zh-CN" altLang="en-US" sz="2400">
                <a:solidFill>
                  <a:schemeClr val="bg1"/>
                </a:solidFill>
              </a:rPr>
              <a:t>二</a:t>
            </a:r>
            <a:endParaRPr lang="zh-CN" altLang="en-US" sz="2400">
              <a:solidFill>
                <a:schemeClr val="bg1"/>
              </a:solidFill>
            </a:endParaRPr>
          </a:p>
        </p:txBody>
      </p:sp>
      <p:sp>
        <p:nvSpPr>
          <p:cNvPr id="3" name="文本框 2"/>
          <p:cNvSpPr txBox="1"/>
          <p:nvPr/>
        </p:nvSpPr>
        <p:spPr>
          <a:xfrm>
            <a:off x="858520" y="254635"/>
            <a:ext cx="4319270" cy="460375"/>
          </a:xfrm>
          <a:prstGeom prst="rect">
            <a:avLst/>
          </a:prstGeom>
          <a:noFill/>
        </p:spPr>
        <p:txBody>
          <a:bodyPr wrap="square" rtlCol="0">
            <a:spAutoFit/>
          </a:bodyPr>
          <a:p>
            <a:pPr algn="ctr"/>
            <a:r>
              <a:rPr lang="zh-CN" altLang="en-US" sz="2400">
                <a:solidFill>
                  <a:schemeClr val="bg1"/>
                </a:solidFill>
              </a:rPr>
              <a:t>模拟清单</a:t>
            </a:r>
            <a:endParaRPr lang="zh-CN" altLang="en-US" sz="2400">
              <a:solidFill>
                <a:schemeClr val="bg1"/>
              </a:solidFill>
            </a:endParaRPr>
          </a:p>
        </p:txBody>
      </p:sp>
      <p:sp>
        <p:nvSpPr>
          <p:cNvPr id="4" name="文本框 3"/>
          <p:cNvSpPr txBox="1"/>
          <p:nvPr/>
        </p:nvSpPr>
        <p:spPr>
          <a:xfrm>
            <a:off x="753110" y="1318260"/>
            <a:ext cx="10785475" cy="3749040"/>
          </a:xfrm>
          <a:prstGeom prst="rect">
            <a:avLst/>
          </a:prstGeom>
          <a:noFill/>
        </p:spPr>
        <p:txBody>
          <a:bodyPr wrap="square" rtlCol="0">
            <a:spAutoFit/>
          </a:bodyPr>
          <a:p>
            <a:pPr indent="457200" fontAlgn="auto">
              <a:lnSpc>
                <a:spcPct val="150000"/>
              </a:lnSpc>
            </a:pPr>
            <a:r>
              <a:rPr lang="zh-CN" altLang="en-US" sz="2000">
                <a:sym typeface="+mn-ea"/>
              </a:rPr>
              <a:t>（3）暂定金额按模拟清单固定单价的专业工程：（</a:t>
            </a:r>
            <a:r>
              <a:rPr lang="zh-CN" altLang="en-US" sz="2000" u="sng">
                <a:sym typeface="+mn-ea"/>
              </a:rPr>
              <a:t>地基处理、桩基础、基坑支护以及涵洞、管廊、顶管工作井和隧道开挖、衬砌、机电安装等专业工程，由招标人根据设计深度和工程实际情况，具体列出）</a:t>
            </a:r>
            <a:r>
              <a:rPr lang="zh-CN" altLang="en-US" sz="2000">
                <a:sym typeface="+mn-ea"/>
              </a:rPr>
              <a:t>。</a:t>
            </a:r>
            <a:r>
              <a:rPr lang="zh-CN" altLang="en-US" sz="2000">
                <a:latin typeface="楷体" charset="0"/>
                <a:ea typeface="楷体" charset="0"/>
                <a:sym typeface="+mn-ea"/>
              </a:rPr>
              <a:t>无需二次招标。</a:t>
            </a:r>
            <a:endParaRPr lang="zh-CN" altLang="en-US" sz="2000">
              <a:latin typeface="楷体" charset="0"/>
              <a:ea typeface="楷体" charset="0"/>
            </a:endParaRPr>
          </a:p>
          <a:p>
            <a:pPr indent="457200" fontAlgn="auto">
              <a:lnSpc>
                <a:spcPct val="150000"/>
              </a:lnSpc>
            </a:pPr>
            <a:r>
              <a:rPr lang="zh-CN" altLang="en-US" sz="2000"/>
              <a:t>（4）建筑安装工程费中“其他项目清单”中的暂列金额：</a:t>
            </a:r>
            <a:r>
              <a:rPr lang="zh-CN" altLang="en-US" sz="2000" u="sng"/>
              <a:t>（具体列出费用名称）</a:t>
            </a:r>
            <a:r>
              <a:rPr lang="zh-CN" altLang="en-US" sz="2000"/>
              <a:t>。</a:t>
            </a:r>
            <a:r>
              <a:rPr lang="zh-CN" altLang="en-US" sz="2000">
                <a:latin typeface="楷体" charset="0"/>
                <a:ea typeface="楷体" charset="0"/>
              </a:rPr>
              <a:t>非服务，是工程费用，不存在二次招标问题。</a:t>
            </a:r>
            <a:endParaRPr lang="zh-CN" altLang="en-US" sz="2000">
              <a:latin typeface="楷体" charset="0"/>
              <a:ea typeface="楷体" charset="0"/>
            </a:endParaRPr>
          </a:p>
          <a:p>
            <a:pPr indent="457200" fontAlgn="auto">
              <a:lnSpc>
                <a:spcPct val="150000"/>
              </a:lnSpc>
            </a:pPr>
            <a:r>
              <a:rPr lang="zh-CN" altLang="en-US" sz="2000"/>
              <a:t>（5）暂定单价的设备及工器具：</a:t>
            </a:r>
            <a:r>
              <a:rPr lang="zh-CN" altLang="en-US" sz="2000" u="sng"/>
              <a:t>（如有，具体列出）</a:t>
            </a:r>
            <a:r>
              <a:rPr lang="zh-CN" altLang="en-US" sz="2000"/>
              <a:t>。</a:t>
            </a:r>
            <a:r>
              <a:rPr lang="zh-CN" altLang="en-US" sz="2000">
                <a:latin typeface="楷体" charset="0"/>
                <a:ea typeface="楷体" charset="0"/>
              </a:rPr>
              <a:t>设备与安装分得开的，安装费归入建安费</a:t>
            </a:r>
            <a:r>
              <a:rPr lang="zh-CN" altLang="en-US" sz="2000"/>
              <a:t>。</a:t>
            </a:r>
            <a:endParaRPr lang="zh-CN" altLang="en-US" sz="2000"/>
          </a:p>
          <a:p>
            <a:pPr indent="457200" fontAlgn="auto">
              <a:lnSpc>
                <a:spcPct val="150000"/>
              </a:lnSpc>
            </a:pPr>
            <a:r>
              <a:rPr lang="zh-CN" altLang="en-US" sz="2000"/>
              <a:t>（6）工程建设其他费：</a:t>
            </a:r>
            <a:r>
              <a:rPr lang="zh-CN" altLang="en-US" sz="2000" u="sng"/>
              <a:t>（具体列出费用名称）</a:t>
            </a:r>
            <a:r>
              <a:rPr lang="zh-CN" altLang="en-US" sz="2000"/>
              <a:t>。</a:t>
            </a:r>
            <a:endParaRPr lang="zh-CN" altLang="en-US" sz="2000"/>
          </a:p>
        </p:txBody>
      </p:sp>
      <p:sp>
        <p:nvSpPr>
          <p:cNvPr id="5" name="文本框 4"/>
          <p:cNvSpPr txBox="1"/>
          <p:nvPr/>
        </p:nvSpPr>
        <p:spPr>
          <a:xfrm>
            <a:off x="730250" y="960120"/>
            <a:ext cx="6824345" cy="417830"/>
          </a:xfrm>
          <a:prstGeom prst="rect">
            <a:avLst/>
          </a:prstGeom>
          <a:noFill/>
        </p:spPr>
        <p:txBody>
          <a:bodyPr wrap="square" rtlCol="0">
            <a:spAutoFit/>
          </a:bodyPr>
          <a:p>
            <a:r>
              <a:rPr lang="zh-CN" altLang="en-US" sz="2000" b="1"/>
              <a:t>（五）模拟清单同时列出暂定金额</a:t>
            </a:r>
            <a:endParaRPr lang="zh-CN" altLang="en-US" sz="2000" b="1"/>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60375"/>
          </a:xfrm>
          <a:prstGeom prst="rect">
            <a:avLst/>
          </a:prstGeom>
          <a:noFill/>
        </p:spPr>
        <p:txBody>
          <a:bodyPr wrap="square" rtlCol="0">
            <a:spAutoFit/>
          </a:bodyPr>
          <a:p>
            <a:pPr algn="ctr"/>
            <a:r>
              <a:rPr lang="zh-CN" altLang="en-US" sz="2400">
                <a:solidFill>
                  <a:schemeClr val="bg1"/>
                </a:solidFill>
              </a:rPr>
              <a:t>二</a:t>
            </a:r>
            <a:endParaRPr lang="zh-CN" altLang="en-US" sz="2400">
              <a:solidFill>
                <a:schemeClr val="bg1"/>
              </a:solidFill>
            </a:endParaRPr>
          </a:p>
        </p:txBody>
      </p:sp>
      <p:sp>
        <p:nvSpPr>
          <p:cNvPr id="3" name="文本框 2"/>
          <p:cNvSpPr txBox="1"/>
          <p:nvPr/>
        </p:nvSpPr>
        <p:spPr>
          <a:xfrm>
            <a:off x="858520" y="254635"/>
            <a:ext cx="4319270" cy="460375"/>
          </a:xfrm>
          <a:prstGeom prst="rect">
            <a:avLst/>
          </a:prstGeom>
          <a:noFill/>
        </p:spPr>
        <p:txBody>
          <a:bodyPr wrap="square" rtlCol="0">
            <a:spAutoFit/>
          </a:bodyPr>
          <a:p>
            <a:pPr algn="ctr"/>
            <a:r>
              <a:rPr lang="zh-CN" altLang="en-US" sz="2400">
                <a:solidFill>
                  <a:schemeClr val="bg1"/>
                </a:solidFill>
              </a:rPr>
              <a:t>模拟清单</a:t>
            </a:r>
            <a:endParaRPr lang="zh-CN" altLang="en-US" sz="2400">
              <a:solidFill>
                <a:schemeClr val="bg1"/>
              </a:solidFill>
            </a:endParaRPr>
          </a:p>
        </p:txBody>
      </p:sp>
      <p:grpSp>
        <p:nvGrpSpPr>
          <p:cNvPr id="7" name="组合 6"/>
          <p:cNvGrpSpPr/>
          <p:nvPr/>
        </p:nvGrpSpPr>
        <p:grpSpPr>
          <a:xfrm>
            <a:off x="598805" y="836295"/>
            <a:ext cx="10367645" cy="791845"/>
            <a:chOff x="943" y="2134"/>
            <a:chExt cx="16327" cy="1247"/>
          </a:xfrm>
        </p:grpSpPr>
        <p:sp>
          <p:nvSpPr>
            <p:cNvPr id="4" name="文本框 3"/>
            <p:cNvSpPr txBox="1"/>
            <p:nvPr/>
          </p:nvSpPr>
          <p:spPr>
            <a:xfrm>
              <a:off x="1186" y="2511"/>
              <a:ext cx="16084" cy="871"/>
            </a:xfrm>
            <a:prstGeom prst="rect">
              <a:avLst/>
            </a:prstGeom>
            <a:noFill/>
          </p:spPr>
          <p:txBody>
            <a:bodyPr wrap="square" rtlCol="0">
              <a:spAutoFit/>
            </a:bodyPr>
            <a:p>
              <a:pPr indent="457200" fontAlgn="auto">
                <a:lnSpc>
                  <a:spcPct val="150000"/>
                </a:lnSpc>
              </a:pPr>
              <a:r>
                <a:rPr lang="zh-CN" altLang="en-US" sz="2000"/>
                <a:t>由封面、总表、分表构成：</a:t>
              </a:r>
              <a:endParaRPr lang="zh-CN" altLang="en-US" sz="2000"/>
            </a:p>
          </p:txBody>
        </p:sp>
        <p:sp>
          <p:nvSpPr>
            <p:cNvPr id="5" name="文本框 4"/>
            <p:cNvSpPr txBox="1"/>
            <p:nvPr/>
          </p:nvSpPr>
          <p:spPr>
            <a:xfrm>
              <a:off x="943" y="2134"/>
              <a:ext cx="10747" cy="628"/>
            </a:xfrm>
            <a:prstGeom prst="rect">
              <a:avLst/>
            </a:prstGeom>
            <a:noFill/>
          </p:spPr>
          <p:txBody>
            <a:bodyPr wrap="square" rtlCol="0">
              <a:spAutoFit/>
            </a:bodyPr>
            <a:p>
              <a:r>
                <a:rPr lang="zh-CN" altLang="en-US" sz="2000" b="1"/>
                <a:t>（六）模拟清单计价表格</a:t>
              </a:r>
              <a:endParaRPr lang="zh-CN" altLang="en-US" sz="2000" b="1"/>
            </a:p>
          </p:txBody>
        </p:sp>
      </p:grpSp>
      <p:graphicFrame>
        <p:nvGraphicFramePr>
          <p:cNvPr id="6" name="表格 5"/>
          <p:cNvGraphicFramePr/>
          <p:nvPr/>
        </p:nvGraphicFramePr>
        <p:xfrm>
          <a:off x="278765" y="1676400"/>
          <a:ext cx="5662930" cy="5116195"/>
        </p:xfrm>
        <a:graphic>
          <a:graphicData uri="http://schemas.openxmlformats.org/drawingml/2006/table">
            <a:tbl>
              <a:tblPr firstRow="1" bandRow="1">
                <a:tableStyleId>{5C22544A-7EE6-4342-B048-85BDC9FD1C3A}</a:tableStyleId>
              </a:tblPr>
              <a:tblGrid>
                <a:gridCol w="986155"/>
                <a:gridCol w="4676775"/>
              </a:tblGrid>
              <a:tr h="391795">
                <a:tc>
                  <a:txBody>
                    <a:bodyPr/>
                    <a:p>
                      <a:pPr algn="ctr">
                        <a:buNone/>
                      </a:pPr>
                      <a:r>
                        <a:rPr lang="zh-CN" altLang="en-US">
                          <a:solidFill>
                            <a:schemeClr val="tx1"/>
                          </a:solidFill>
                        </a:rPr>
                        <a:t>编号</a:t>
                      </a:r>
                      <a:endParaRPr lang="zh-CN" altLang="en-US">
                        <a:solidFill>
                          <a:schemeClr val="tx1"/>
                        </a:solidFill>
                      </a:endParaRPr>
                    </a:p>
                  </a:txBody>
                  <a:tcPr>
                    <a:solidFill>
                      <a:schemeClr val="bg1">
                        <a:lumMod val="75000"/>
                      </a:schemeClr>
                    </a:solidFill>
                  </a:tcPr>
                </a:tc>
                <a:tc>
                  <a:txBody>
                    <a:bodyPr/>
                    <a:p>
                      <a:pPr algn="ctr">
                        <a:buNone/>
                      </a:pPr>
                      <a:r>
                        <a:rPr lang="zh-CN" altLang="en-US">
                          <a:solidFill>
                            <a:schemeClr val="tx1"/>
                          </a:solidFill>
                        </a:rPr>
                        <a:t>表格名称</a:t>
                      </a:r>
                      <a:endParaRPr lang="zh-CN" altLang="en-US">
                        <a:solidFill>
                          <a:schemeClr val="tx1"/>
                        </a:solidFill>
                      </a:endParaRPr>
                    </a:p>
                  </a:txBody>
                  <a:tcPr>
                    <a:solidFill>
                      <a:schemeClr val="bg1">
                        <a:lumMod val="75000"/>
                      </a:schemeClr>
                    </a:solidFill>
                  </a:tcPr>
                </a:tc>
              </a:tr>
              <a:tr h="381000">
                <a:tc>
                  <a:txBody>
                    <a:bodyPr/>
                    <a:p>
                      <a:pPr>
                        <a:buNone/>
                      </a:pPr>
                      <a:r>
                        <a:rPr lang="zh-CN" altLang="en-US">
                          <a:solidFill>
                            <a:schemeClr val="tx1"/>
                          </a:solidFill>
                        </a:rPr>
                        <a:t>封1</a:t>
                      </a:r>
                      <a:endParaRPr lang="zh-CN" altLang="en-US">
                        <a:solidFill>
                          <a:schemeClr val="tx1"/>
                        </a:solidFill>
                      </a:endParaRPr>
                    </a:p>
                  </a:txBody>
                  <a:tcPr>
                    <a:solidFill>
                      <a:schemeClr val="bg1">
                        <a:lumMod val="95000"/>
                      </a:schemeClr>
                    </a:solidFill>
                  </a:tcPr>
                </a:tc>
                <a:tc>
                  <a:txBody>
                    <a:bodyPr/>
                    <a:p>
                      <a:pPr>
                        <a:buNone/>
                      </a:pPr>
                      <a:r>
                        <a:rPr lang="zh-CN" altLang="en-US">
                          <a:solidFill>
                            <a:schemeClr val="tx1"/>
                          </a:solidFill>
                        </a:rPr>
                        <a:t>模拟清单</a:t>
                      </a:r>
                      <a:endParaRPr lang="zh-CN" altLang="en-US">
                        <a:solidFill>
                          <a:schemeClr val="tx1"/>
                        </a:solidFill>
                      </a:endParaRPr>
                    </a:p>
                  </a:txBody>
                  <a:tcPr>
                    <a:solidFill>
                      <a:schemeClr val="bg1">
                        <a:lumMod val="95000"/>
                      </a:schemeClr>
                    </a:solidFill>
                  </a:tcPr>
                </a:tc>
              </a:tr>
              <a:tr h="381000">
                <a:tc>
                  <a:txBody>
                    <a:bodyPr/>
                    <a:p>
                      <a:pPr>
                        <a:buNone/>
                      </a:pPr>
                      <a:r>
                        <a:rPr lang="zh-CN" altLang="en-US">
                          <a:solidFill>
                            <a:schemeClr val="tx1"/>
                          </a:solidFill>
                        </a:rPr>
                        <a:t>封</a:t>
                      </a:r>
                      <a:r>
                        <a:rPr lang="en-US" altLang="zh-CN">
                          <a:solidFill>
                            <a:schemeClr val="tx1"/>
                          </a:solidFill>
                        </a:rPr>
                        <a:t>2</a:t>
                      </a:r>
                      <a:endParaRPr lang="en-US" altLang="zh-CN">
                        <a:solidFill>
                          <a:schemeClr val="tx1"/>
                        </a:solidFill>
                      </a:endParaRPr>
                    </a:p>
                  </a:txBody>
                  <a:tcPr>
                    <a:solidFill>
                      <a:schemeClr val="bg1">
                        <a:lumMod val="85000"/>
                      </a:schemeClr>
                    </a:solidFill>
                  </a:tcPr>
                </a:tc>
                <a:tc>
                  <a:txBody>
                    <a:bodyPr/>
                    <a:p>
                      <a:pPr>
                        <a:buNone/>
                      </a:pPr>
                      <a:r>
                        <a:rPr lang="zh-CN" altLang="en-US">
                          <a:solidFill>
                            <a:schemeClr val="tx1"/>
                          </a:solidFill>
                        </a:rPr>
                        <a:t>最高投标限价</a:t>
                      </a:r>
                      <a:endParaRPr lang="zh-CN" altLang="en-US">
                        <a:solidFill>
                          <a:schemeClr val="tx1"/>
                        </a:solidFill>
                      </a:endParaRPr>
                    </a:p>
                  </a:txBody>
                  <a:tcPr>
                    <a:solidFill>
                      <a:schemeClr val="bg1">
                        <a:lumMod val="85000"/>
                      </a:schemeClr>
                    </a:solidFill>
                  </a:tcPr>
                </a:tc>
              </a:tr>
              <a:tr h="381000">
                <a:tc>
                  <a:txBody>
                    <a:bodyPr/>
                    <a:p>
                      <a:pPr algn="l">
                        <a:buClrTx/>
                        <a:buSzTx/>
                        <a:buFontTx/>
                        <a:buNone/>
                      </a:pPr>
                      <a:r>
                        <a:rPr lang="zh-CN" altLang="en-US">
                          <a:solidFill>
                            <a:schemeClr val="tx1"/>
                          </a:solidFill>
                        </a:rPr>
                        <a:t>封3</a:t>
                      </a:r>
                      <a:endParaRPr lang="zh-CN" altLang="en-US">
                        <a:solidFill>
                          <a:schemeClr val="tx1"/>
                        </a:solidFill>
                      </a:endParaRPr>
                    </a:p>
                  </a:txBody>
                  <a:tcPr>
                    <a:solidFill>
                      <a:schemeClr val="bg1">
                        <a:lumMod val="95000"/>
                      </a:schemeClr>
                    </a:solidFill>
                  </a:tcPr>
                </a:tc>
                <a:tc>
                  <a:txBody>
                    <a:bodyPr/>
                    <a:p>
                      <a:pPr algn="l">
                        <a:buClrTx/>
                        <a:buSzTx/>
                        <a:buFontTx/>
                        <a:buNone/>
                      </a:pPr>
                      <a:r>
                        <a:rPr lang="zh-CN" altLang="en-US">
                          <a:solidFill>
                            <a:schemeClr val="tx1"/>
                          </a:solidFill>
                        </a:rPr>
                        <a:t>投标报价</a:t>
                      </a:r>
                      <a:endParaRPr lang="zh-CN" altLang="en-US">
                        <a:solidFill>
                          <a:schemeClr val="tx1"/>
                        </a:solidFill>
                      </a:endParaRPr>
                    </a:p>
                  </a:txBody>
                  <a:tcPr>
                    <a:solidFill>
                      <a:schemeClr val="bg1">
                        <a:lumMod val="95000"/>
                      </a:schemeClr>
                    </a:solidFill>
                  </a:tcPr>
                </a:tc>
              </a:tr>
              <a:tr h="381000">
                <a:tc>
                  <a:txBody>
                    <a:bodyPr/>
                    <a:p>
                      <a:pPr>
                        <a:buNone/>
                      </a:pPr>
                      <a:r>
                        <a:rPr lang="zh-CN" altLang="en-US">
                          <a:solidFill>
                            <a:schemeClr val="tx1"/>
                          </a:solidFill>
                        </a:rPr>
                        <a:t>总表1</a:t>
                      </a:r>
                      <a:endParaRPr lang="zh-CN" altLang="en-US">
                        <a:solidFill>
                          <a:schemeClr val="tx1"/>
                        </a:solidFill>
                      </a:endParaRPr>
                    </a:p>
                  </a:txBody>
                  <a:tcPr>
                    <a:solidFill>
                      <a:schemeClr val="bg1">
                        <a:lumMod val="85000"/>
                      </a:schemeClr>
                    </a:solidFill>
                  </a:tcPr>
                </a:tc>
                <a:tc>
                  <a:txBody>
                    <a:bodyPr/>
                    <a:p>
                      <a:pPr>
                        <a:buNone/>
                      </a:pPr>
                      <a:r>
                        <a:rPr lang="zh-CN" altLang="en-US">
                          <a:solidFill>
                            <a:schemeClr val="tx1"/>
                          </a:solidFill>
                        </a:rPr>
                        <a:t>总说明</a:t>
                      </a:r>
                      <a:endParaRPr lang="zh-CN" altLang="en-US">
                        <a:solidFill>
                          <a:schemeClr val="tx1"/>
                        </a:solidFill>
                      </a:endParaRPr>
                    </a:p>
                  </a:txBody>
                  <a:tcPr>
                    <a:solidFill>
                      <a:schemeClr val="bg1">
                        <a:lumMod val="85000"/>
                      </a:schemeClr>
                    </a:solidFill>
                  </a:tcPr>
                </a:tc>
              </a:tr>
              <a:tr h="381000">
                <a:tc>
                  <a:txBody>
                    <a:bodyPr/>
                    <a:p>
                      <a:pPr algn="l">
                        <a:buClrTx/>
                        <a:buSzTx/>
                        <a:buFontTx/>
                        <a:buNone/>
                      </a:pPr>
                      <a:r>
                        <a:rPr lang="zh-CN" altLang="en-US">
                          <a:solidFill>
                            <a:schemeClr val="tx1"/>
                          </a:solidFill>
                        </a:rPr>
                        <a:t>总表2</a:t>
                      </a:r>
                      <a:endParaRPr lang="zh-CN" altLang="en-US">
                        <a:solidFill>
                          <a:schemeClr val="tx1"/>
                        </a:solidFill>
                      </a:endParaRPr>
                    </a:p>
                  </a:txBody>
                  <a:tcPr>
                    <a:solidFill>
                      <a:schemeClr val="bg1">
                        <a:lumMod val="95000"/>
                      </a:schemeClr>
                    </a:solidFill>
                  </a:tcPr>
                </a:tc>
                <a:tc>
                  <a:txBody>
                    <a:bodyPr/>
                    <a:p>
                      <a:pPr algn="l">
                        <a:buClrTx/>
                        <a:buSzTx/>
                        <a:buFontTx/>
                        <a:buNone/>
                      </a:pPr>
                      <a:r>
                        <a:rPr lang="zh-CN" altLang="en-US">
                          <a:solidFill>
                            <a:schemeClr val="tx1"/>
                          </a:solidFill>
                        </a:rPr>
                        <a:t>工程总承包项目费用汇总表</a:t>
                      </a:r>
                      <a:endParaRPr lang="zh-CN" altLang="en-US">
                        <a:solidFill>
                          <a:schemeClr val="tx1"/>
                        </a:solidFill>
                      </a:endParaRPr>
                    </a:p>
                  </a:txBody>
                  <a:tcPr>
                    <a:solidFill>
                      <a:schemeClr val="bg1">
                        <a:lumMod val="95000"/>
                      </a:schemeClr>
                    </a:solidFill>
                  </a:tcPr>
                </a:tc>
              </a:tr>
              <a:tr h="381000">
                <a:tc>
                  <a:txBody>
                    <a:bodyPr/>
                    <a:p>
                      <a:pPr>
                        <a:buNone/>
                      </a:pPr>
                      <a:r>
                        <a:rPr lang="zh-CN" altLang="en-US">
                          <a:solidFill>
                            <a:schemeClr val="tx1"/>
                          </a:solidFill>
                        </a:rPr>
                        <a:t>总表</a:t>
                      </a:r>
                      <a:r>
                        <a:rPr lang="en-US" altLang="zh-CN">
                          <a:solidFill>
                            <a:schemeClr val="tx1"/>
                          </a:solidFill>
                        </a:rPr>
                        <a:t>2-1</a:t>
                      </a:r>
                      <a:endParaRPr lang="en-US" altLang="zh-CN">
                        <a:solidFill>
                          <a:schemeClr val="tx1"/>
                        </a:solidFill>
                      </a:endParaRPr>
                    </a:p>
                  </a:txBody>
                  <a:tcPr>
                    <a:solidFill>
                      <a:schemeClr val="bg1">
                        <a:lumMod val="85000"/>
                      </a:schemeClr>
                    </a:solidFill>
                  </a:tcPr>
                </a:tc>
                <a:tc>
                  <a:txBody>
                    <a:bodyPr/>
                    <a:p>
                      <a:pPr>
                        <a:buNone/>
                      </a:pPr>
                      <a:r>
                        <a:rPr lang="zh-CN" altLang="en-US">
                          <a:solidFill>
                            <a:schemeClr val="tx1"/>
                          </a:solidFill>
                        </a:rPr>
                        <a:t>暂定金额汇总表</a:t>
                      </a:r>
                      <a:endParaRPr lang="zh-CN" altLang="en-US">
                        <a:solidFill>
                          <a:schemeClr val="tx1"/>
                        </a:solidFill>
                      </a:endParaRPr>
                    </a:p>
                  </a:txBody>
                  <a:tcPr>
                    <a:solidFill>
                      <a:schemeClr val="bg1">
                        <a:lumMod val="85000"/>
                      </a:schemeClr>
                    </a:solidFill>
                  </a:tcPr>
                </a:tc>
              </a:tr>
              <a:tr h="381000">
                <a:tc>
                  <a:txBody>
                    <a:bodyPr/>
                    <a:p>
                      <a:pPr>
                        <a:buNone/>
                      </a:pPr>
                      <a:r>
                        <a:rPr lang="zh-CN" altLang="en-US">
                          <a:solidFill>
                            <a:schemeClr val="tx1"/>
                          </a:solidFill>
                        </a:rPr>
                        <a:t>总表</a:t>
                      </a:r>
                      <a:r>
                        <a:rPr lang="en-US" altLang="zh-CN">
                          <a:solidFill>
                            <a:schemeClr val="tx1"/>
                          </a:solidFill>
                        </a:rPr>
                        <a:t>3</a:t>
                      </a:r>
                      <a:endParaRPr lang="en-US" altLang="zh-CN">
                        <a:solidFill>
                          <a:schemeClr val="tx1"/>
                        </a:solidFill>
                      </a:endParaRPr>
                    </a:p>
                  </a:txBody>
                  <a:tcPr>
                    <a:solidFill>
                      <a:schemeClr val="bg1">
                        <a:lumMod val="95000"/>
                      </a:schemeClr>
                    </a:solidFill>
                  </a:tcPr>
                </a:tc>
                <a:tc>
                  <a:txBody>
                    <a:bodyPr/>
                    <a:p>
                      <a:pPr>
                        <a:buNone/>
                      </a:pPr>
                      <a:r>
                        <a:rPr lang="zh-CN" altLang="en-US">
                          <a:solidFill>
                            <a:schemeClr val="tx1"/>
                          </a:solidFill>
                        </a:rPr>
                        <a:t>工程勘察设计费汇总表</a:t>
                      </a:r>
                      <a:endParaRPr lang="zh-CN" altLang="en-US">
                        <a:solidFill>
                          <a:schemeClr val="tx1"/>
                        </a:solidFill>
                      </a:endParaRPr>
                    </a:p>
                  </a:txBody>
                  <a:tcPr>
                    <a:solidFill>
                      <a:schemeClr val="bg1">
                        <a:lumMod val="95000"/>
                      </a:schemeClr>
                    </a:solidFill>
                  </a:tcPr>
                </a:tc>
              </a:tr>
              <a:tr h="381000">
                <a:tc>
                  <a:txBody>
                    <a:bodyPr/>
                    <a:p>
                      <a:pPr>
                        <a:buNone/>
                      </a:pPr>
                      <a:r>
                        <a:rPr lang="zh-CN" altLang="en-US">
                          <a:solidFill>
                            <a:schemeClr val="tx1"/>
                          </a:solidFill>
                        </a:rPr>
                        <a:t>总表</a:t>
                      </a:r>
                      <a:r>
                        <a:rPr lang="en-US" altLang="zh-CN">
                          <a:solidFill>
                            <a:schemeClr val="tx1"/>
                          </a:solidFill>
                        </a:rPr>
                        <a:t>3-1</a:t>
                      </a:r>
                      <a:endParaRPr lang="en-US" altLang="zh-CN">
                        <a:solidFill>
                          <a:schemeClr val="tx1"/>
                        </a:solidFill>
                      </a:endParaRPr>
                    </a:p>
                  </a:txBody>
                  <a:tcPr>
                    <a:solidFill>
                      <a:schemeClr val="bg1">
                        <a:lumMod val="85000"/>
                      </a:schemeClr>
                    </a:solidFill>
                  </a:tcPr>
                </a:tc>
                <a:tc>
                  <a:txBody>
                    <a:bodyPr/>
                    <a:p>
                      <a:pPr>
                        <a:buNone/>
                      </a:pPr>
                      <a:r>
                        <a:rPr lang="zh-CN" altLang="en-US">
                          <a:solidFill>
                            <a:schemeClr val="tx1"/>
                          </a:solidFill>
                        </a:rPr>
                        <a:t>勘察费模拟清单与计价表</a:t>
                      </a:r>
                      <a:endParaRPr lang="zh-CN" altLang="en-US">
                        <a:solidFill>
                          <a:schemeClr val="tx1"/>
                        </a:solidFill>
                      </a:endParaRPr>
                    </a:p>
                  </a:txBody>
                  <a:tcPr>
                    <a:solidFill>
                      <a:schemeClr val="bg1">
                        <a:lumMod val="85000"/>
                      </a:schemeClr>
                    </a:solidFill>
                  </a:tcPr>
                </a:tc>
              </a:tr>
              <a:tr h="381000">
                <a:tc>
                  <a:txBody>
                    <a:bodyPr/>
                    <a:p>
                      <a:pPr>
                        <a:buNone/>
                      </a:pPr>
                      <a:r>
                        <a:rPr lang="zh-CN" altLang="en-US">
                          <a:solidFill>
                            <a:schemeClr val="tx1"/>
                          </a:solidFill>
                        </a:rPr>
                        <a:t>总表</a:t>
                      </a:r>
                      <a:r>
                        <a:rPr lang="en-US" altLang="zh-CN">
                          <a:solidFill>
                            <a:schemeClr val="tx1"/>
                          </a:solidFill>
                        </a:rPr>
                        <a:t>4</a:t>
                      </a:r>
                      <a:endParaRPr lang="en-US" altLang="zh-CN">
                        <a:solidFill>
                          <a:schemeClr val="tx1"/>
                        </a:solidFill>
                      </a:endParaRPr>
                    </a:p>
                  </a:txBody>
                  <a:tcPr>
                    <a:solidFill>
                      <a:schemeClr val="bg1">
                        <a:lumMod val="95000"/>
                      </a:schemeClr>
                    </a:solidFill>
                  </a:tcPr>
                </a:tc>
                <a:tc>
                  <a:txBody>
                    <a:bodyPr/>
                    <a:p>
                      <a:pPr>
                        <a:buNone/>
                      </a:pPr>
                      <a:r>
                        <a:rPr lang="zh-CN" altLang="en-US">
                          <a:solidFill>
                            <a:schemeClr val="tx1"/>
                          </a:solidFill>
                        </a:rPr>
                        <a:t>建筑安装工程费汇总表【暂定金额的直接填写；非暂定的造价来自分表，一般按单项工程，为了便于可读，可以采用二级】</a:t>
                      </a:r>
                      <a:endParaRPr lang="zh-CN" altLang="en-US">
                        <a:solidFill>
                          <a:schemeClr val="tx1"/>
                        </a:solidFill>
                      </a:endParaRPr>
                    </a:p>
                  </a:txBody>
                  <a:tcPr>
                    <a:solidFill>
                      <a:schemeClr val="bg1">
                        <a:lumMod val="95000"/>
                      </a:schemeClr>
                    </a:solidFill>
                  </a:tcPr>
                </a:tc>
              </a:tr>
              <a:tr h="381000">
                <a:tc>
                  <a:txBody>
                    <a:bodyPr/>
                    <a:p>
                      <a:pPr>
                        <a:buNone/>
                      </a:pPr>
                      <a:r>
                        <a:rPr lang="zh-CN" altLang="en-US">
                          <a:solidFill>
                            <a:schemeClr val="tx1"/>
                          </a:solidFill>
                        </a:rPr>
                        <a:t>总表</a:t>
                      </a:r>
                      <a:r>
                        <a:rPr lang="en-US" altLang="zh-CN">
                          <a:solidFill>
                            <a:schemeClr val="tx1"/>
                          </a:solidFill>
                        </a:rPr>
                        <a:t>5</a:t>
                      </a:r>
                      <a:endParaRPr lang="en-US" altLang="zh-CN">
                        <a:solidFill>
                          <a:schemeClr val="tx1"/>
                        </a:solidFill>
                      </a:endParaRPr>
                    </a:p>
                  </a:txBody>
                  <a:tcPr>
                    <a:solidFill>
                      <a:schemeClr val="bg1">
                        <a:lumMod val="85000"/>
                      </a:schemeClr>
                    </a:solidFill>
                  </a:tcPr>
                </a:tc>
                <a:tc>
                  <a:txBody>
                    <a:bodyPr/>
                    <a:p>
                      <a:pPr>
                        <a:buNone/>
                      </a:pPr>
                      <a:r>
                        <a:rPr lang="zh-CN" altLang="en-US">
                          <a:solidFill>
                            <a:schemeClr val="tx1"/>
                          </a:solidFill>
                        </a:rPr>
                        <a:t>设备及工器具购置费汇总表</a:t>
                      </a:r>
                      <a:endParaRPr lang="zh-CN" altLang="en-US">
                        <a:solidFill>
                          <a:schemeClr val="tx1"/>
                        </a:solidFill>
                      </a:endParaRPr>
                    </a:p>
                  </a:txBody>
                  <a:tcPr>
                    <a:solidFill>
                      <a:schemeClr val="bg1">
                        <a:lumMod val="85000"/>
                      </a:schemeClr>
                    </a:solidFill>
                  </a:tcPr>
                </a:tc>
              </a:tr>
              <a:tr h="381000">
                <a:tc>
                  <a:txBody>
                    <a:bodyPr/>
                    <a:p>
                      <a:pPr>
                        <a:buNone/>
                      </a:pPr>
                      <a:r>
                        <a:rPr lang="zh-CN" altLang="en-US">
                          <a:solidFill>
                            <a:schemeClr val="tx1"/>
                          </a:solidFill>
                        </a:rPr>
                        <a:t>总表</a:t>
                      </a:r>
                      <a:r>
                        <a:rPr lang="en-US" altLang="zh-CN">
                          <a:solidFill>
                            <a:schemeClr val="tx1"/>
                          </a:solidFill>
                        </a:rPr>
                        <a:t>6</a:t>
                      </a:r>
                      <a:endParaRPr lang="en-US" altLang="zh-CN">
                        <a:solidFill>
                          <a:schemeClr val="tx1"/>
                        </a:solidFill>
                      </a:endParaRPr>
                    </a:p>
                  </a:txBody>
                  <a:tcPr>
                    <a:solidFill>
                      <a:schemeClr val="bg1">
                        <a:lumMod val="95000"/>
                      </a:schemeClr>
                    </a:solidFill>
                  </a:tcPr>
                </a:tc>
                <a:tc>
                  <a:txBody>
                    <a:bodyPr/>
                    <a:p>
                      <a:pPr>
                        <a:buNone/>
                      </a:pPr>
                      <a:r>
                        <a:rPr lang="zh-CN" altLang="en-US">
                          <a:solidFill>
                            <a:schemeClr val="tx1"/>
                          </a:solidFill>
                        </a:rPr>
                        <a:t>工程建设其他费汇总表</a:t>
                      </a:r>
                      <a:endParaRPr lang="zh-CN" altLang="en-US">
                        <a:solidFill>
                          <a:schemeClr val="tx1"/>
                        </a:solidFill>
                      </a:endParaRPr>
                    </a:p>
                  </a:txBody>
                  <a:tcPr>
                    <a:solidFill>
                      <a:schemeClr val="bg1">
                        <a:lumMod val="95000"/>
                      </a:schemeClr>
                    </a:solidFill>
                  </a:tcPr>
                </a:tc>
              </a:tr>
            </a:tbl>
          </a:graphicData>
        </a:graphic>
      </p:graphicFrame>
      <p:graphicFrame>
        <p:nvGraphicFramePr>
          <p:cNvPr id="8" name="表格 7"/>
          <p:cNvGraphicFramePr/>
          <p:nvPr/>
        </p:nvGraphicFramePr>
        <p:xfrm>
          <a:off x="6123940" y="1676400"/>
          <a:ext cx="5662930" cy="5116195"/>
        </p:xfrm>
        <a:graphic>
          <a:graphicData uri="http://schemas.openxmlformats.org/drawingml/2006/table">
            <a:tbl>
              <a:tblPr firstRow="1" bandRow="1">
                <a:tableStyleId>{5C22544A-7EE6-4342-B048-85BDC9FD1C3A}</a:tableStyleId>
              </a:tblPr>
              <a:tblGrid>
                <a:gridCol w="986155"/>
                <a:gridCol w="4676775"/>
              </a:tblGrid>
              <a:tr h="391795">
                <a:tc>
                  <a:txBody>
                    <a:bodyPr/>
                    <a:p>
                      <a:pPr algn="ctr">
                        <a:buNone/>
                      </a:pPr>
                      <a:r>
                        <a:rPr lang="zh-CN" altLang="en-US">
                          <a:solidFill>
                            <a:schemeClr val="tx1"/>
                          </a:solidFill>
                        </a:rPr>
                        <a:t>编号</a:t>
                      </a:r>
                      <a:endParaRPr lang="zh-CN" altLang="en-US">
                        <a:solidFill>
                          <a:schemeClr val="tx1"/>
                        </a:solidFill>
                      </a:endParaRPr>
                    </a:p>
                  </a:txBody>
                  <a:tcPr>
                    <a:solidFill>
                      <a:schemeClr val="bg1">
                        <a:lumMod val="75000"/>
                      </a:schemeClr>
                    </a:solidFill>
                  </a:tcPr>
                </a:tc>
                <a:tc>
                  <a:txBody>
                    <a:bodyPr/>
                    <a:p>
                      <a:pPr algn="ctr">
                        <a:buNone/>
                      </a:pPr>
                      <a:r>
                        <a:rPr lang="zh-CN" altLang="en-US">
                          <a:solidFill>
                            <a:schemeClr val="tx1"/>
                          </a:solidFill>
                        </a:rPr>
                        <a:t>表格名称</a:t>
                      </a:r>
                      <a:endParaRPr lang="zh-CN" altLang="en-US">
                        <a:solidFill>
                          <a:schemeClr val="tx1"/>
                        </a:solidFill>
                      </a:endParaRPr>
                    </a:p>
                  </a:txBody>
                  <a:tcPr>
                    <a:solidFill>
                      <a:schemeClr val="bg1">
                        <a:lumMod val="75000"/>
                      </a:schemeClr>
                    </a:solidFill>
                  </a:tcPr>
                </a:tc>
              </a:tr>
              <a:tr h="381000">
                <a:tc>
                  <a:txBody>
                    <a:bodyPr/>
                    <a:p>
                      <a:pPr>
                        <a:buNone/>
                      </a:pPr>
                      <a:r>
                        <a:rPr lang="zh-CN" altLang="en-US">
                          <a:solidFill>
                            <a:schemeClr val="tx1"/>
                          </a:solidFill>
                        </a:rPr>
                        <a:t>分表1</a:t>
                      </a:r>
                      <a:endParaRPr lang="zh-CN" altLang="en-US">
                        <a:solidFill>
                          <a:schemeClr val="tx1"/>
                        </a:solidFill>
                      </a:endParaRPr>
                    </a:p>
                  </a:txBody>
                  <a:tcPr>
                    <a:solidFill>
                      <a:schemeClr val="bg1">
                        <a:lumMod val="95000"/>
                      </a:schemeClr>
                    </a:solidFill>
                  </a:tcPr>
                </a:tc>
                <a:tc>
                  <a:txBody>
                    <a:bodyPr/>
                    <a:p>
                      <a:pPr>
                        <a:buNone/>
                      </a:pPr>
                      <a:r>
                        <a:rPr lang="zh-CN" altLang="en-US">
                          <a:solidFill>
                            <a:schemeClr val="tx1"/>
                          </a:solidFill>
                        </a:rPr>
                        <a:t>工程项目造价汇总表</a:t>
                      </a:r>
                      <a:endParaRPr lang="zh-CN" altLang="en-US">
                        <a:solidFill>
                          <a:schemeClr val="tx1"/>
                        </a:solidFill>
                      </a:endParaRPr>
                    </a:p>
                  </a:txBody>
                  <a:tcPr>
                    <a:solidFill>
                      <a:schemeClr val="bg1">
                        <a:lumMod val="95000"/>
                      </a:schemeClr>
                    </a:solidFill>
                  </a:tcPr>
                </a:tc>
              </a:tr>
              <a:tr h="381000">
                <a:tc>
                  <a:txBody>
                    <a:bodyPr/>
                    <a:p>
                      <a:pPr>
                        <a:buNone/>
                      </a:pPr>
                      <a:r>
                        <a:rPr>
                          <a:solidFill>
                            <a:schemeClr val="tx1"/>
                          </a:solidFill>
                        </a:rPr>
                        <a:t>分表2</a:t>
                      </a:r>
                      <a:endParaRPr>
                        <a:solidFill>
                          <a:schemeClr val="tx1"/>
                        </a:solidFill>
                      </a:endParaRPr>
                    </a:p>
                  </a:txBody>
                  <a:tcPr>
                    <a:solidFill>
                      <a:schemeClr val="bg1">
                        <a:lumMod val="85000"/>
                      </a:schemeClr>
                    </a:solidFill>
                  </a:tcPr>
                </a:tc>
                <a:tc>
                  <a:txBody>
                    <a:bodyPr/>
                    <a:p>
                      <a:pPr>
                        <a:buNone/>
                      </a:pPr>
                      <a:r>
                        <a:rPr lang="zh-CN" altLang="en-US">
                          <a:solidFill>
                            <a:schemeClr val="tx1"/>
                          </a:solidFill>
                        </a:rPr>
                        <a:t>单项工程造价汇总表</a:t>
                      </a:r>
                      <a:endParaRPr lang="zh-CN" altLang="en-US">
                        <a:solidFill>
                          <a:schemeClr val="tx1"/>
                        </a:solidFill>
                      </a:endParaRPr>
                    </a:p>
                  </a:txBody>
                  <a:tcPr>
                    <a:solidFill>
                      <a:schemeClr val="bg1">
                        <a:lumMod val="85000"/>
                      </a:schemeClr>
                    </a:solidFill>
                  </a:tcPr>
                </a:tc>
              </a:tr>
              <a:tr h="381000">
                <a:tc>
                  <a:txBody>
                    <a:bodyPr/>
                    <a:p>
                      <a:pPr>
                        <a:buNone/>
                      </a:pPr>
                      <a:r>
                        <a:rPr>
                          <a:solidFill>
                            <a:schemeClr val="tx1"/>
                          </a:solidFill>
                        </a:rPr>
                        <a:t>分表</a:t>
                      </a:r>
                      <a:r>
                        <a:rPr lang="en-US">
                          <a:solidFill>
                            <a:schemeClr val="tx1"/>
                          </a:solidFill>
                        </a:rPr>
                        <a:t>3</a:t>
                      </a:r>
                      <a:endParaRPr lang="en-US">
                        <a:solidFill>
                          <a:schemeClr val="tx1"/>
                        </a:solidFill>
                      </a:endParaRPr>
                    </a:p>
                  </a:txBody>
                  <a:tcPr>
                    <a:solidFill>
                      <a:schemeClr val="bg1">
                        <a:lumMod val="95000"/>
                      </a:schemeClr>
                    </a:solidFill>
                  </a:tcPr>
                </a:tc>
                <a:tc>
                  <a:txBody>
                    <a:bodyPr/>
                    <a:p>
                      <a:pPr>
                        <a:buNone/>
                      </a:pPr>
                      <a:r>
                        <a:rPr lang="zh-CN" altLang="en-US">
                          <a:solidFill>
                            <a:schemeClr val="tx1"/>
                          </a:solidFill>
                        </a:rPr>
                        <a:t>单位工程造价汇总表</a:t>
                      </a:r>
                      <a:endParaRPr lang="zh-CN" altLang="en-US">
                        <a:solidFill>
                          <a:schemeClr val="tx1"/>
                        </a:solidFill>
                      </a:endParaRPr>
                    </a:p>
                  </a:txBody>
                  <a:tcPr>
                    <a:solidFill>
                      <a:schemeClr val="bg1">
                        <a:lumMod val="95000"/>
                      </a:schemeClr>
                    </a:solidFill>
                  </a:tcPr>
                </a:tc>
              </a:tr>
              <a:tr h="381000">
                <a:tc>
                  <a:txBody>
                    <a:bodyPr/>
                    <a:p>
                      <a:pPr>
                        <a:buNone/>
                      </a:pPr>
                      <a:r>
                        <a:rPr lang="zh-CN" altLang="en-US">
                          <a:solidFill>
                            <a:schemeClr val="tx1"/>
                          </a:solidFill>
                        </a:rPr>
                        <a:t>分表</a:t>
                      </a:r>
                      <a:r>
                        <a:rPr lang="en-US" altLang="zh-CN">
                          <a:solidFill>
                            <a:schemeClr val="tx1"/>
                          </a:solidFill>
                        </a:rPr>
                        <a:t>4-1</a:t>
                      </a:r>
                      <a:endParaRPr lang="en-US" altLang="zh-CN">
                        <a:solidFill>
                          <a:schemeClr val="tx1"/>
                        </a:solidFill>
                      </a:endParaRPr>
                    </a:p>
                  </a:txBody>
                  <a:tcPr>
                    <a:solidFill>
                      <a:schemeClr val="bg1">
                        <a:lumMod val="85000"/>
                      </a:schemeClr>
                    </a:solidFill>
                  </a:tcPr>
                </a:tc>
                <a:tc>
                  <a:txBody>
                    <a:bodyPr/>
                    <a:p>
                      <a:pPr>
                        <a:buNone/>
                      </a:pPr>
                      <a:r>
                        <a:rPr lang="zh-CN" altLang="en-US">
                          <a:solidFill>
                            <a:schemeClr val="tx1"/>
                          </a:solidFill>
                        </a:rPr>
                        <a:t>分部分项工程模拟清单与计价表</a:t>
                      </a:r>
                      <a:endParaRPr lang="zh-CN" altLang="en-US">
                        <a:solidFill>
                          <a:schemeClr val="tx1"/>
                        </a:solidFill>
                      </a:endParaRPr>
                    </a:p>
                  </a:txBody>
                  <a:tcPr>
                    <a:solidFill>
                      <a:schemeClr val="bg1">
                        <a:lumMod val="85000"/>
                      </a:schemeClr>
                    </a:solidFill>
                  </a:tcPr>
                </a:tc>
              </a:tr>
              <a:tr h="381000">
                <a:tc>
                  <a:txBody>
                    <a:bodyPr/>
                    <a:p>
                      <a:pPr>
                        <a:buNone/>
                      </a:pPr>
                      <a:r>
                        <a:t>分表</a:t>
                      </a:r>
                      <a:r>
                        <a:rPr lang="en-US"/>
                        <a:t>4-2</a:t>
                      </a:r>
                      <a:endParaRPr lang="en-US"/>
                    </a:p>
                  </a:txBody>
                  <a:tcPr>
                    <a:solidFill>
                      <a:schemeClr val="bg1">
                        <a:lumMod val="95000"/>
                      </a:schemeClr>
                    </a:solidFill>
                  </a:tcPr>
                </a:tc>
                <a:tc>
                  <a:txBody>
                    <a:bodyPr/>
                    <a:p>
                      <a:pPr>
                        <a:buNone/>
                      </a:pPr>
                      <a:r>
                        <a:rPr lang="zh-CN" altLang="en-US"/>
                        <a:t>单价措施项目模拟清单与计价表</a:t>
                      </a:r>
                      <a:endParaRPr lang="zh-CN" altLang="en-US"/>
                    </a:p>
                  </a:txBody>
                  <a:tcPr>
                    <a:solidFill>
                      <a:schemeClr val="bg1">
                        <a:lumMod val="95000"/>
                      </a:schemeClr>
                    </a:solidFill>
                  </a:tcPr>
                </a:tc>
              </a:tr>
              <a:tr h="381000">
                <a:tc>
                  <a:txBody>
                    <a:bodyPr/>
                    <a:p>
                      <a:pPr>
                        <a:buNone/>
                      </a:pPr>
                      <a:r>
                        <a:t>分表</a:t>
                      </a:r>
                      <a:r>
                        <a:rPr lang="en-US"/>
                        <a:t>5</a:t>
                      </a:r>
                      <a:endParaRPr lang="en-US"/>
                    </a:p>
                  </a:txBody>
                  <a:tcPr>
                    <a:solidFill>
                      <a:schemeClr val="bg1">
                        <a:lumMod val="85000"/>
                      </a:schemeClr>
                    </a:solidFill>
                  </a:tcPr>
                </a:tc>
                <a:tc>
                  <a:txBody>
                    <a:bodyPr/>
                    <a:p>
                      <a:pPr>
                        <a:buNone/>
                      </a:pPr>
                      <a:r>
                        <a:rPr lang="zh-CN" altLang="en-US"/>
                        <a:t>总价措施项目清单与计价表</a:t>
                      </a:r>
                      <a:endParaRPr lang="zh-CN" altLang="en-US"/>
                    </a:p>
                  </a:txBody>
                  <a:tcPr>
                    <a:solidFill>
                      <a:schemeClr val="bg1">
                        <a:lumMod val="85000"/>
                      </a:schemeClr>
                    </a:solidFill>
                  </a:tcPr>
                </a:tc>
              </a:tr>
              <a:tr h="381000">
                <a:tc>
                  <a:txBody>
                    <a:bodyPr/>
                    <a:p>
                      <a:pPr>
                        <a:buNone/>
                      </a:pPr>
                      <a:r>
                        <a:t>分表</a:t>
                      </a:r>
                      <a:r>
                        <a:rPr lang="en-US"/>
                        <a:t>6</a:t>
                      </a:r>
                      <a:endParaRPr lang="en-US"/>
                    </a:p>
                  </a:txBody>
                  <a:tcPr>
                    <a:solidFill>
                      <a:schemeClr val="bg1">
                        <a:lumMod val="95000"/>
                      </a:schemeClr>
                    </a:solidFill>
                  </a:tcPr>
                </a:tc>
                <a:tc>
                  <a:txBody>
                    <a:bodyPr/>
                    <a:p>
                      <a:pPr>
                        <a:buNone/>
                      </a:pPr>
                      <a:r>
                        <a:rPr lang="zh-CN" altLang="en-US"/>
                        <a:t>其他项目清单与计价表</a:t>
                      </a:r>
                      <a:endParaRPr lang="zh-CN" altLang="en-US"/>
                    </a:p>
                  </a:txBody>
                  <a:tcPr>
                    <a:solidFill>
                      <a:schemeClr val="bg1">
                        <a:lumMod val="95000"/>
                      </a:schemeClr>
                    </a:solidFill>
                  </a:tcPr>
                </a:tc>
              </a:tr>
              <a:tr h="381000">
                <a:tc>
                  <a:txBody>
                    <a:bodyPr/>
                    <a:p>
                      <a:pPr>
                        <a:buNone/>
                      </a:pPr>
                      <a:r>
                        <a:t>分表</a:t>
                      </a:r>
                      <a:r>
                        <a:rPr lang="en-US"/>
                        <a:t>7</a:t>
                      </a:r>
                      <a:endParaRPr lang="en-US"/>
                    </a:p>
                  </a:txBody>
                  <a:tcPr>
                    <a:solidFill>
                      <a:schemeClr val="bg1">
                        <a:lumMod val="85000"/>
                      </a:schemeClr>
                    </a:solidFill>
                  </a:tcPr>
                </a:tc>
                <a:tc>
                  <a:txBody>
                    <a:bodyPr/>
                    <a:p>
                      <a:pPr>
                        <a:buNone/>
                      </a:pPr>
                      <a:r>
                        <a:rPr lang="zh-CN" altLang="en-US"/>
                        <a:t>人工、主要材料设备、施工机械项目与价格表【目的是为了今后调整价差，仅在最高投标限价中提供，模拟清单和投标报价无需提供】</a:t>
                      </a:r>
                      <a:endParaRPr lang="zh-CN" altLang="en-US"/>
                    </a:p>
                  </a:txBody>
                  <a:tcPr>
                    <a:solidFill>
                      <a:schemeClr val="bg1">
                        <a:lumMod val="85000"/>
                      </a:schemeClr>
                    </a:solidFill>
                  </a:tcPr>
                </a:tc>
              </a:tr>
            </a:tbl>
          </a:graphicData>
        </a:graphic>
      </p:graphicFrame>
      <p:sp>
        <p:nvSpPr>
          <p:cNvPr id="9" name="文本框 8"/>
          <p:cNvSpPr txBox="1"/>
          <p:nvPr/>
        </p:nvSpPr>
        <p:spPr>
          <a:xfrm>
            <a:off x="6123940" y="5923915"/>
            <a:ext cx="5662930" cy="706755"/>
          </a:xfrm>
          <a:prstGeom prst="rect">
            <a:avLst/>
          </a:prstGeom>
          <a:noFill/>
        </p:spPr>
        <p:txBody>
          <a:bodyPr wrap="square" rtlCol="0">
            <a:spAutoFit/>
          </a:bodyPr>
          <a:p>
            <a:r>
              <a:rPr lang="zh-CN" altLang="en-US" sz="2000"/>
              <a:t>说明：不再要求投标人提供综合单价分析计算表（包括组成内容，即定额）。</a:t>
            </a:r>
            <a:endParaRPr lang="zh-CN" altLang="en-U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483610" y="1517650"/>
            <a:ext cx="485140" cy="398780"/>
          </a:xfrm>
          <a:prstGeom prst="rect">
            <a:avLst/>
          </a:prstGeom>
          <a:noFill/>
        </p:spPr>
        <p:txBody>
          <a:bodyPr wrap="square" rtlCol="0">
            <a:spAutoFit/>
          </a:bodyPr>
          <a:p>
            <a:r>
              <a:rPr lang="zh-CN" altLang="en-US" sz="2000">
                <a:solidFill>
                  <a:schemeClr val="bg1"/>
                </a:solidFill>
                <a:latin typeface="微软雅黑" pitchFamily="34" charset="-122"/>
                <a:ea typeface="微软雅黑" pitchFamily="34" charset="-122"/>
              </a:rPr>
              <a:t>一</a:t>
            </a:r>
            <a:endParaRPr lang="zh-CN" altLang="en-US" sz="2000">
              <a:solidFill>
                <a:schemeClr val="bg1"/>
              </a:solidFill>
              <a:latin typeface="微软雅黑" pitchFamily="34" charset="-122"/>
              <a:ea typeface="微软雅黑" pitchFamily="34" charset="-122"/>
            </a:endParaRPr>
          </a:p>
        </p:txBody>
      </p:sp>
      <p:sp>
        <p:nvSpPr>
          <p:cNvPr id="4" name="文本框 3"/>
          <p:cNvSpPr txBox="1"/>
          <p:nvPr/>
        </p:nvSpPr>
        <p:spPr>
          <a:xfrm>
            <a:off x="4246245" y="1517650"/>
            <a:ext cx="4174490" cy="398780"/>
          </a:xfrm>
          <a:prstGeom prst="rect">
            <a:avLst/>
          </a:prstGeom>
          <a:noFill/>
        </p:spPr>
        <p:txBody>
          <a:bodyPr wrap="square" rtlCol="0">
            <a:spAutoFit/>
          </a:bodyPr>
          <a:p>
            <a:pPr algn="ctr"/>
            <a:r>
              <a:rPr lang="zh-CN" altLang="en-US" sz="2000">
                <a:solidFill>
                  <a:schemeClr val="bg1"/>
                </a:solidFill>
                <a:latin typeface="微软雅黑" pitchFamily="34" charset="-122"/>
                <a:ea typeface="微软雅黑" pitchFamily="34" charset="-122"/>
              </a:rPr>
              <a:t>工程总承包费用构成</a:t>
            </a:r>
            <a:endParaRPr lang="zh-CN" altLang="en-US" sz="2000">
              <a:solidFill>
                <a:schemeClr val="bg1"/>
              </a:solidFill>
              <a:latin typeface="微软雅黑" pitchFamily="34" charset="-122"/>
              <a:ea typeface="微软雅黑" pitchFamily="34" charset="-122"/>
            </a:endParaRPr>
          </a:p>
        </p:txBody>
      </p:sp>
      <p:sp>
        <p:nvSpPr>
          <p:cNvPr id="6" name="文本框 5"/>
          <p:cNvSpPr txBox="1"/>
          <p:nvPr/>
        </p:nvSpPr>
        <p:spPr>
          <a:xfrm>
            <a:off x="4246245" y="2216150"/>
            <a:ext cx="4174490" cy="398780"/>
          </a:xfrm>
          <a:prstGeom prst="rect">
            <a:avLst/>
          </a:prstGeom>
          <a:noFill/>
        </p:spPr>
        <p:txBody>
          <a:bodyPr wrap="square" rtlCol="0">
            <a:spAutoFit/>
          </a:bodyPr>
          <a:p>
            <a:pPr algn="ctr"/>
            <a:r>
              <a:rPr lang="zh-CN" altLang="en-US" sz="2000">
                <a:solidFill>
                  <a:schemeClr val="bg1"/>
                </a:solidFill>
                <a:latin typeface="微软雅黑" pitchFamily="34" charset="-122"/>
                <a:ea typeface="微软雅黑" pitchFamily="34" charset="-122"/>
              </a:rPr>
              <a:t>模拟清单</a:t>
            </a:r>
            <a:endParaRPr lang="zh-CN" altLang="en-US" sz="2000">
              <a:solidFill>
                <a:schemeClr val="bg1"/>
              </a:solidFill>
              <a:latin typeface="微软雅黑" pitchFamily="34" charset="-122"/>
              <a:ea typeface="微软雅黑" pitchFamily="34" charset="-122"/>
            </a:endParaRPr>
          </a:p>
        </p:txBody>
      </p:sp>
      <p:sp>
        <p:nvSpPr>
          <p:cNvPr id="7" name="文本框 6"/>
          <p:cNvSpPr txBox="1"/>
          <p:nvPr/>
        </p:nvSpPr>
        <p:spPr>
          <a:xfrm>
            <a:off x="4246245" y="2950210"/>
            <a:ext cx="4174490" cy="417830"/>
          </a:xfrm>
          <a:prstGeom prst="rect">
            <a:avLst/>
          </a:prstGeom>
          <a:noFill/>
        </p:spPr>
        <p:txBody>
          <a:bodyPr wrap="square" rtlCol="0">
            <a:spAutoFit/>
          </a:bodyPr>
          <a:p>
            <a:pPr algn="ctr"/>
            <a:r>
              <a:rPr lang="zh-CN" altLang="en-US" sz="2000">
                <a:solidFill>
                  <a:schemeClr val="bg1"/>
                </a:solidFill>
                <a:latin typeface="微软雅黑" pitchFamily="34" charset="-122"/>
                <a:ea typeface="微软雅黑" pitchFamily="34" charset="-122"/>
              </a:rPr>
              <a:t>合同价模式</a:t>
            </a:r>
            <a:endParaRPr lang="zh-CN" altLang="en-US" sz="2000">
              <a:solidFill>
                <a:schemeClr val="bg1"/>
              </a:solidFill>
              <a:latin typeface="微软雅黑" pitchFamily="34" charset="-122"/>
              <a:ea typeface="微软雅黑" pitchFamily="34" charset="-122"/>
            </a:endParaRPr>
          </a:p>
        </p:txBody>
      </p:sp>
      <p:sp>
        <p:nvSpPr>
          <p:cNvPr id="8" name="文本框 7"/>
          <p:cNvSpPr txBox="1"/>
          <p:nvPr/>
        </p:nvSpPr>
        <p:spPr>
          <a:xfrm>
            <a:off x="4246245" y="3625850"/>
            <a:ext cx="4174490" cy="417830"/>
          </a:xfrm>
          <a:prstGeom prst="rect">
            <a:avLst/>
          </a:prstGeom>
          <a:noFill/>
        </p:spPr>
        <p:txBody>
          <a:bodyPr wrap="square" rtlCol="0">
            <a:spAutoFit/>
          </a:bodyPr>
          <a:p>
            <a:pPr algn="ctr"/>
            <a:r>
              <a:rPr lang="zh-CN" altLang="en-US" sz="2000">
                <a:solidFill>
                  <a:schemeClr val="bg1"/>
                </a:solidFill>
                <a:latin typeface="微软雅黑" pitchFamily="34" charset="-122"/>
                <a:ea typeface="微软雅黑" pitchFamily="34" charset="-122"/>
              </a:rPr>
              <a:t>投标报价</a:t>
            </a:r>
            <a:endParaRPr lang="zh-CN" altLang="en-US" sz="2000">
              <a:solidFill>
                <a:schemeClr val="bg1"/>
              </a:solidFill>
              <a:latin typeface="微软雅黑" pitchFamily="34" charset="-122"/>
              <a:ea typeface="微软雅黑" pitchFamily="34" charset="-122"/>
            </a:endParaRPr>
          </a:p>
        </p:txBody>
      </p:sp>
      <p:sp>
        <p:nvSpPr>
          <p:cNvPr id="9" name="文本框 8"/>
          <p:cNvSpPr txBox="1"/>
          <p:nvPr/>
        </p:nvSpPr>
        <p:spPr>
          <a:xfrm>
            <a:off x="4246245" y="4357370"/>
            <a:ext cx="4174490" cy="417830"/>
          </a:xfrm>
          <a:prstGeom prst="rect">
            <a:avLst/>
          </a:prstGeom>
          <a:noFill/>
        </p:spPr>
        <p:txBody>
          <a:bodyPr wrap="square" rtlCol="0">
            <a:spAutoFit/>
          </a:bodyPr>
          <a:p>
            <a:pPr algn="ctr"/>
            <a:r>
              <a:rPr lang="zh-CN" altLang="en-US" sz="2000">
                <a:solidFill>
                  <a:schemeClr val="bg1"/>
                </a:solidFill>
                <a:latin typeface="微软雅黑" pitchFamily="34" charset="-122"/>
                <a:ea typeface="微软雅黑" pitchFamily="34" charset="-122"/>
              </a:rPr>
              <a:t>防超概与责任</a:t>
            </a:r>
            <a:endParaRPr lang="zh-CN" altLang="en-US" sz="2000">
              <a:solidFill>
                <a:schemeClr val="bg1"/>
              </a:solidFill>
              <a:latin typeface="微软雅黑" pitchFamily="34" charset="-122"/>
              <a:ea typeface="微软雅黑" pitchFamily="34" charset="-122"/>
            </a:endParaRPr>
          </a:p>
        </p:txBody>
      </p:sp>
      <p:sp>
        <p:nvSpPr>
          <p:cNvPr id="10" name="文本框 9"/>
          <p:cNvSpPr txBox="1"/>
          <p:nvPr/>
        </p:nvSpPr>
        <p:spPr>
          <a:xfrm>
            <a:off x="4246245" y="5031105"/>
            <a:ext cx="4174490" cy="417830"/>
          </a:xfrm>
          <a:prstGeom prst="rect">
            <a:avLst/>
          </a:prstGeom>
          <a:noFill/>
        </p:spPr>
        <p:txBody>
          <a:bodyPr wrap="square" rtlCol="0">
            <a:spAutoFit/>
          </a:bodyPr>
          <a:p>
            <a:pPr algn="ctr"/>
            <a:r>
              <a:rPr lang="zh-CN" altLang="en-US" sz="2000">
                <a:solidFill>
                  <a:schemeClr val="bg1"/>
                </a:solidFill>
                <a:latin typeface="微软雅黑" pitchFamily="34" charset="-122"/>
                <a:ea typeface="微软雅黑" pitchFamily="34" charset="-122"/>
              </a:rPr>
              <a:t>推行过程结算</a:t>
            </a:r>
            <a:endParaRPr lang="zh-CN" altLang="en-US" sz="2000">
              <a:solidFill>
                <a:schemeClr val="bg1"/>
              </a:solidFill>
              <a:latin typeface="微软雅黑" pitchFamily="34" charset="-122"/>
              <a:ea typeface="微软雅黑" pitchFamily="34" charset="-122"/>
            </a:endParaRPr>
          </a:p>
        </p:txBody>
      </p:sp>
      <p:sp>
        <p:nvSpPr>
          <p:cNvPr id="11" name="文本框 10"/>
          <p:cNvSpPr txBox="1"/>
          <p:nvPr/>
        </p:nvSpPr>
        <p:spPr>
          <a:xfrm>
            <a:off x="4246245" y="5758815"/>
            <a:ext cx="4174490" cy="417830"/>
          </a:xfrm>
          <a:prstGeom prst="rect">
            <a:avLst/>
          </a:prstGeom>
          <a:noFill/>
        </p:spPr>
        <p:txBody>
          <a:bodyPr wrap="square" rtlCol="0">
            <a:spAutoFit/>
          </a:bodyPr>
          <a:p>
            <a:pPr algn="ctr"/>
            <a:r>
              <a:rPr lang="zh-CN" altLang="en-US" sz="2000">
                <a:solidFill>
                  <a:schemeClr val="bg1"/>
                </a:solidFill>
                <a:latin typeface="微软雅黑" pitchFamily="34" charset="-122"/>
                <a:ea typeface="微软雅黑" pitchFamily="34" charset="-122"/>
              </a:rPr>
              <a:t>有关定价新规则</a:t>
            </a:r>
            <a:endParaRPr lang="zh-CN" altLang="en-US" sz="2000">
              <a:solidFill>
                <a:schemeClr val="bg1"/>
              </a:solidFill>
              <a:latin typeface="微软雅黑" pitchFamily="34" charset="-122"/>
              <a:ea typeface="微软雅黑" pitchFamily="34" charset="-122"/>
            </a:endParaRPr>
          </a:p>
        </p:txBody>
      </p:sp>
      <p:sp>
        <p:nvSpPr>
          <p:cNvPr id="12" name="文本框 11"/>
          <p:cNvSpPr txBox="1"/>
          <p:nvPr/>
        </p:nvSpPr>
        <p:spPr>
          <a:xfrm>
            <a:off x="3483610" y="2216150"/>
            <a:ext cx="485140" cy="398780"/>
          </a:xfrm>
          <a:prstGeom prst="rect">
            <a:avLst/>
          </a:prstGeom>
          <a:noFill/>
        </p:spPr>
        <p:txBody>
          <a:bodyPr wrap="square" rtlCol="0">
            <a:spAutoFit/>
          </a:bodyPr>
          <a:p>
            <a:r>
              <a:rPr lang="zh-CN" altLang="en-US" sz="2000">
                <a:solidFill>
                  <a:schemeClr val="bg1"/>
                </a:solidFill>
                <a:latin typeface="微软雅黑" pitchFamily="34" charset="-122"/>
                <a:ea typeface="微软雅黑" pitchFamily="34" charset="-122"/>
              </a:rPr>
              <a:t>二</a:t>
            </a:r>
            <a:endParaRPr lang="zh-CN" altLang="en-US" sz="2000">
              <a:solidFill>
                <a:schemeClr val="bg1"/>
              </a:solidFill>
              <a:latin typeface="微软雅黑" pitchFamily="34" charset="-122"/>
              <a:ea typeface="微软雅黑" pitchFamily="34" charset="-122"/>
            </a:endParaRPr>
          </a:p>
        </p:txBody>
      </p:sp>
      <p:sp>
        <p:nvSpPr>
          <p:cNvPr id="13" name="文本框 12"/>
          <p:cNvSpPr txBox="1"/>
          <p:nvPr/>
        </p:nvSpPr>
        <p:spPr>
          <a:xfrm>
            <a:off x="3483610" y="2950210"/>
            <a:ext cx="485140" cy="398780"/>
          </a:xfrm>
          <a:prstGeom prst="rect">
            <a:avLst/>
          </a:prstGeom>
          <a:noFill/>
        </p:spPr>
        <p:txBody>
          <a:bodyPr wrap="square" rtlCol="0">
            <a:spAutoFit/>
          </a:bodyPr>
          <a:p>
            <a:r>
              <a:rPr lang="zh-CN" altLang="en-US" sz="2000">
                <a:solidFill>
                  <a:schemeClr val="bg1"/>
                </a:solidFill>
                <a:latin typeface="微软雅黑" pitchFamily="34" charset="-122"/>
                <a:ea typeface="微软雅黑" pitchFamily="34" charset="-122"/>
              </a:rPr>
              <a:t>三</a:t>
            </a:r>
            <a:endParaRPr lang="zh-CN" altLang="en-US" sz="2000">
              <a:solidFill>
                <a:schemeClr val="bg1"/>
              </a:solidFill>
              <a:latin typeface="微软雅黑" pitchFamily="34" charset="-122"/>
              <a:ea typeface="微软雅黑" pitchFamily="34" charset="-122"/>
            </a:endParaRPr>
          </a:p>
        </p:txBody>
      </p:sp>
      <p:sp>
        <p:nvSpPr>
          <p:cNvPr id="14" name="文本框 13"/>
          <p:cNvSpPr txBox="1"/>
          <p:nvPr/>
        </p:nvSpPr>
        <p:spPr>
          <a:xfrm>
            <a:off x="3483610" y="3625850"/>
            <a:ext cx="485140" cy="398780"/>
          </a:xfrm>
          <a:prstGeom prst="rect">
            <a:avLst/>
          </a:prstGeom>
          <a:noFill/>
        </p:spPr>
        <p:txBody>
          <a:bodyPr wrap="square" rtlCol="0">
            <a:spAutoFit/>
          </a:bodyPr>
          <a:p>
            <a:r>
              <a:rPr lang="zh-CN" altLang="en-US" sz="2000">
                <a:solidFill>
                  <a:schemeClr val="bg1"/>
                </a:solidFill>
                <a:latin typeface="微软雅黑" pitchFamily="34" charset="-122"/>
                <a:ea typeface="微软雅黑" pitchFamily="34" charset="-122"/>
              </a:rPr>
              <a:t>四</a:t>
            </a:r>
            <a:endParaRPr lang="zh-CN" altLang="en-US" sz="2000">
              <a:solidFill>
                <a:schemeClr val="bg1"/>
              </a:solidFill>
              <a:latin typeface="微软雅黑" pitchFamily="34" charset="-122"/>
              <a:ea typeface="微软雅黑" pitchFamily="34" charset="-122"/>
            </a:endParaRPr>
          </a:p>
        </p:txBody>
      </p:sp>
      <p:sp>
        <p:nvSpPr>
          <p:cNvPr id="15" name="文本框 14"/>
          <p:cNvSpPr txBox="1"/>
          <p:nvPr/>
        </p:nvSpPr>
        <p:spPr>
          <a:xfrm>
            <a:off x="3483610" y="4357370"/>
            <a:ext cx="485140" cy="398780"/>
          </a:xfrm>
          <a:prstGeom prst="rect">
            <a:avLst/>
          </a:prstGeom>
          <a:noFill/>
        </p:spPr>
        <p:txBody>
          <a:bodyPr wrap="square" rtlCol="0">
            <a:spAutoFit/>
          </a:bodyPr>
          <a:p>
            <a:r>
              <a:rPr lang="zh-CN" altLang="en-US" sz="2000">
                <a:solidFill>
                  <a:schemeClr val="bg1"/>
                </a:solidFill>
                <a:latin typeface="微软雅黑" pitchFamily="34" charset="-122"/>
                <a:ea typeface="微软雅黑" pitchFamily="34" charset="-122"/>
              </a:rPr>
              <a:t>五</a:t>
            </a:r>
            <a:endParaRPr lang="zh-CN" altLang="en-US" sz="2000">
              <a:solidFill>
                <a:schemeClr val="bg1"/>
              </a:solidFill>
              <a:latin typeface="微软雅黑" pitchFamily="34" charset="-122"/>
              <a:ea typeface="微软雅黑" pitchFamily="34" charset="-122"/>
            </a:endParaRPr>
          </a:p>
        </p:txBody>
      </p:sp>
      <p:sp>
        <p:nvSpPr>
          <p:cNvPr id="16" name="文本框 15"/>
          <p:cNvSpPr txBox="1"/>
          <p:nvPr/>
        </p:nvSpPr>
        <p:spPr>
          <a:xfrm>
            <a:off x="3483610" y="5031105"/>
            <a:ext cx="485140" cy="398780"/>
          </a:xfrm>
          <a:prstGeom prst="rect">
            <a:avLst/>
          </a:prstGeom>
          <a:noFill/>
        </p:spPr>
        <p:txBody>
          <a:bodyPr wrap="square" rtlCol="0">
            <a:spAutoFit/>
          </a:bodyPr>
          <a:p>
            <a:r>
              <a:rPr lang="zh-CN" altLang="en-US" sz="2000">
                <a:solidFill>
                  <a:schemeClr val="bg1"/>
                </a:solidFill>
                <a:latin typeface="微软雅黑" pitchFamily="34" charset="-122"/>
                <a:ea typeface="微软雅黑" pitchFamily="34" charset="-122"/>
              </a:rPr>
              <a:t>六</a:t>
            </a:r>
            <a:endParaRPr lang="zh-CN" altLang="en-US" sz="2000">
              <a:solidFill>
                <a:schemeClr val="bg1"/>
              </a:solidFill>
              <a:latin typeface="微软雅黑" pitchFamily="34" charset="-122"/>
              <a:ea typeface="微软雅黑" pitchFamily="34" charset="-122"/>
            </a:endParaRPr>
          </a:p>
        </p:txBody>
      </p:sp>
      <p:sp>
        <p:nvSpPr>
          <p:cNvPr id="17" name="文本框 16"/>
          <p:cNvSpPr txBox="1"/>
          <p:nvPr/>
        </p:nvSpPr>
        <p:spPr>
          <a:xfrm>
            <a:off x="3483610" y="5758815"/>
            <a:ext cx="485140" cy="398780"/>
          </a:xfrm>
          <a:prstGeom prst="rect">
            <a:avLst/>
          </a:prstGeom>
          <a:noFill/>
        </p:spPr>
        <p:txBody>
          <a:bodyPr wrap="square" rtlCol="0">
            <a:spAutoFit/>
          </a:bodyPr>
          <a:p>
            <a:r>
              <a:rPr lang="zh-CN" altLang="en-US" sz="2000">
                <a:solidFill>
                  <a:schemeClr val="bg1"/>
                </a:solidFill>
                <a:latin typeface="微软雅黑" pitchFamily="34" charset="-122"/>
                <a:ea typeface="微软雅黑" pitchFamily="34" charset="-122"/>
              </a:rPr>
              <a:t>七</a:t>
            </a:r>
            <a:endParaRPr lang="zh-CN" altLang="en-US" sz="2000">
              <a:solidFill>
                <a:schemeClr val="bg1"/>
              </a:solidFill>
              <a:latin typeface="微软雅黑" pitchFamily="34" charset="-122"/>
              <a:ea typeface="微软雅黑" pitchFamily="34" charset="-122"/>
            </a:endParaRPr>
          </a:p>
        </p:txBody>
      </p:sp>
      <p:sp>
        <p:nvSpPr>
          <p:cNvPr id="18" name="文本框 17"/>
          <p:cNvSpPr txBox="1"/>
          <p:nvPr/>
        </p:nvSpPr>
        <p:spPr>
          <a:xfrm>
            <a:off x="4841240" y="255905"/>
            <a:ext cx="2298700" cy="829945"/>
          </a:xfrm>
          <a:prstGeom prst="rect">
            <a:avLst/>
          </a:prstGeom>
          <a:noFill/>
        </p:spPr>
        <p:txBody>
          <a:bodyPr wrap="square" rtlCol="0">
            <a:spAutoFit/>
          </a:bodyPr>
          <a:p>
            <a:pPr algn="ctr"/>
            <a:r>
              <a:rPr lang="zh-CN" altLang="en-US" sz="4800"/>
              <a:t>目  录</a:t>
            </a:r>
            <a:endParaRPr lang="zh-CN" altLang="en-US" sz="48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60375"/>
          </a:xfrm>
          <a:prstGeom prst="rect">
            <a:avLst/>
          </a:prstGeom>
          <a:noFill/>
        </p:spPr>
        <p:txBody>
          <a:bodyPr wrap="square" rtlCol="0">
            <a:spAutoFit/>
          </a:bodyPr>
          <a:p>
            <a:pPr algn="ctr"/>
            <a:r>
              <a:rPr lang="zh-CN" altLang="en-US" sz="2400">
                <a:solidFill>
                  <a:schemeClr val="bg1"/>
                </a:solidFill>
              </a:rPr>
              <a:t>二</a:t>
            </a:r>
            <a:endParaRPr lang="zh-CN" altLang="en-US" sz="2400">
              <a:solidFill>
                <a:schemeClr val="bg1"/>
              </a:solidFill>
            </a:endParaRPr>
          </a:p>
        </p:txBody>
      </p:sp>
      <p:sp>
        <p:nvSpPr>
          <p:cNvPr id="3" name="文本框 2"/>
          <p:cNvSpPr txBox="1"/>
          <p:nvPr/>
        </p:nvSpPr>
        <p:spPr>
          <a:xfrm>
            <a:off x="858520" y="254635"/>
            <a:ext cx="4319270" cy="460375"/>
          </a:xfrm>
          <a:prstGeom prst="rect">
            <a:avLst/>
          </a:prstGeom>
          <a:noFill/>
        </p:spPr>
        <p:txBody>
          <a:bodyPr wrap="square" rtlCol="0">
            <a:spAutoFit/>
          </a:bodyPr>
          <a:p>
            <a:pPr algn="ctr"/>
            <a:r>
              <a:rPr lang="zh-CN" altLang="en-US" sz="2400">
                <a:solidFill>
                  <a:schemeClr val="bg1"/>
                </a:solidFill>
              </a:rPr>
              <a:t>模拟清单</a:t>
            </a:r>
            <a:endParaRPr lang="zh-CN" altLang="en-US" sz="2400">
              <a:solidFill>
                <a:schemeClr val="bg1"/>
              </a:solidFill>
            </a:endParaRPr>
          </a:p>
        </p:txBody>
      </p:sp>
      <p:sp>
        <p:nvSpPr>
          <p:cNvPr id="4" name="文本框 3"/>
          <p:cNvSpPr txBox="1"/>
          <p:nvPr/>
        </p:nvSpPr>
        <p:spPr>
          <a:xfrm>
            <a:off x="753110" y="1726565"/>
            <a:ext cx="10785475" cy="3931920"/>
          </a:xfrm>
          <a:prstGeom prst="rect">
            <a:avLst/>
          </a:prstGeom>
          <a:noFill/>
        </p:spPr>
        <p:txBody>
          <a:bodyPr wrap="square" rtlCol="0">
            <a:spAutoFit/>
          </a:bodyPr>
          <a:p>
            <a:pPr indent="457200" fontAlgn="auto">
              <a:lnSpc>
                <a:spcPct val="150000"/>
              </a:lnSpc>
            </a:pPr>
            <a:r>
              <a:rPr lang="zh-CN" altLang="en-US" sz="2400"/>
              <a:t>基于工程总承包的模拟清单编制，是技术经济的深度融合，灵活度大，不能以施工清单来理解。</a:t>
            </a:r>
            <a:endParaRPr lang="zh-CN" altLang="en-US" sz="2400"/>
          </a:p>
          <a:p>
            <a:pPr indent="457200" fontAlgn="auto">
              <a:lnSpc>
                <a:spcPct val="150000"/>
              </a:lnSpc>
            </a:pPr>
            <a:r>
              <a:rPr lang="zh-CN" altLang="en-US" sz="2400"/>
              <a:t>模拟清单虽以施工清单为基础，但要根据项目实际适当综合，如何综合没有定式；项目特征、工作内容没有具体规定，需要重新编写。方法与规则是确定的，但具体清单是灵活的；原清单中</a:t>
            </a:r>
            <a:r>
              <a:rPr lang="zh-CN" altLang="en-US" sz="2400">
                <a:sym typeface="+mn-ea"/>
              </a:rPr>
              <a:t>确定的变不确定，灵活的更灵活。</a:t>
            </a:r>
            <a:endParaRPr lang="zh-CN" altLang="en-US" sz="2400">
              <a:sym typeface="+mn-ea"/>
            </a:endParaRPr>
          </a:p>
          <a:p>
            <a:pPr indent="457200" fontAlgn="auto">
              <a:lnSpc>
                <a:spcPct val="150000"/>
              </a:lnSpc>
            </a:pPr>
            <a:r>
              <a:rPr lang="zh-CN" altLang="en-US" sz="2400"/>
              <a:t>这也进一步说明全专业、全过程咨询的重要性，招标人员、设计人员、造价人员要互相配合才可胜任。</a:t>
            </a:r>
            <a:endParaRPr lang="zh-CN" altLang="en-US" sz="2400"/>
          </a:p>
        </p:txBody>
      </p:sp>
      <p:sp>
        <p:nvSpPr>
          <p:cNvPr id="5" name="文本框 4"/>
          <p:cNvSpPr txBox="1"/>
          <p:nvPr/>
        </p:nvSpPr>
        <p:spPr>
          <a:xfrm>
            <a:off x="598805" y="1355090"/>
            <a:ext cx="6824345" cy="398780"/>
          </a:xfrm>
          <a:prstGeom prst="rect">
            <a:avLst/>
          </a:prstGeom>
          <a:noFill/>
        </p:spPr>
        <p:txBody>
          <a:bodyPr wrap="square" rtlCol="0">
            <a:spAutoFit/>
          </a:bodyPr>
          <a:p>
            <a:r>
              <a:rPr lang="zh-CN" altLang="en-US" sz="2000" b="1">
                <a:sym typeface="+mn-ea"/>
              </a:rPr>
              <a:t>小结：</a:t>
            </a:r>
            <a:endParaRPr lang="zh-CN" altLang="en-US" sz="2000" b="1"/>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60375"/>
          </a:xfrm>
          <a:prstGeom prst="rect">
            <a:avLst/>
          </a:prstGeom>
          <a:noFill/>
        </p:spPr>
        <p:txBody>
          <a:bodyPr wrap="square" rtlCol="0">
            <a:spAutoFit/>
          </a:bodyPr>
          <a:p>
            <a:pPr algn="ctr"/>
            <a:r>
              <a:rPr lang="zh-CN" altLang="en-US" sz="2400">
                <a:solidFill>
                  <a:schemeClr val="bg1"/>
                </a:solidFill>
              </a:rPr>
              <a:t>三</a:t>
            </a:r>
            <a:endParaRPr lang="zh-CN" altLang="en-US" sz="2400">
              <a:solidFill>
                <a:schemeClr val="bg1"/>
              </a:solidFill>
            </a:endParaRPr>
          </a:p>
        </p:txBody>
      </p:sp>
      <p:sp>
        <p:nvSpPr>
          <p:cNvPr id="3" name="文本框 2"/>
          <p:cNvSpPr txBox="1"/>
          <p:nvPr/>
        </p:nvSpPr>
        <p:spPr>
          <a:xfrm>
            <a:off x="858520" y="254635"/>
            <a:ext cx="4319270" cy="460375"/>
          </a:xfrm>
          <a:prstGeom prst="rect">
            <a:avLst/>
          </a:prstGeom>
          <a:noFill/>
        </p:spPr>
        <p:txBody>
          <a:bodyPr wrap="square" rtlCol="0">
            <a:spAutoFit/>
          </a:bodyPr>
          <a:p>
            <a:pPr algn="ctr"/>
            <a:r>
              <a:rPr lang="zh-CN" altLang="en-US" sz="2400">
                <a:solidFill>
                  <a:schemeClr val="bg1"/>
                </a:solidFill>
              </a:rPr>
              <a:t>工程总承包合同价模式</a:t>
            </a:r>
            <a:endParaRPr lang="zh-CN" altLang="en-US" sz="2400">
              <a:solidFill>
                <a:schemeClr val="bg1"/>
              </a:solidFill>
            </a:endParaRPr>
          </a:p>
        </p:txBody>
      </p:sp>
      <p:sp>
        <p:nvSpPr>
          <p:cNvPr id="4" name="文本框 3"/>
          <p:cNvSpPr txBox="1"/>
          <p:nvPr/>
        </p:nvSpPr>
        <p:spPr>
          <a:xfrm>
            <a:off x="753110" y="1726565"/>
            <a:ext cx="10785475" cy="4206240"/>
          </a:xfrm>
          <a:prstGeom prst="rect">
            <a:avLst/>
          </a:prstGeom>
          <a:noFill/>
        </p:spPr>
        <p:txBody>
          <a:bodyPr wrap="square" rtlCol="0">
            <a:spAutoFit/>
          </a:bodyPr>
          <a:p>
            <a:pPr indent="457200" fontAlgn="auto">
              <a:lnSpc>
                <a:spcPct val="150000"/>
              </a:lnSpc>
            </a:pPr>
            <a:r>
              <a:rPr lang="zh-CN" altLang="en-US" sz="2000">
                <a:latin typeface="楷体" charset="0"/>
                <a:ea typeface="楷体" charset="0"/>
              </a:rPr>
              <a:t>理论上合同价有三种，加上发包阶段的不同，产生多类合同价模式；但是从有利于推行工程总承包并切合国情省情的角度，考虑还在培育发展阶段，范本推荐了三类合同价模式。不推荐采用大包干模式或按实结算模式。</a:t>
            </a:r>
            <a:endParaRPr lang="zh-CN" altLang="en-US" sz="2000">
              <a:latin typeface="楷体" charset="0"/>
              <a:ea typeface="楷体" charset="0"/>
            </a:endParaRPr>
          </a:p>
          <a:p>
            <a:pPr indent="457200" fontAlgn="auto">
              <a:lnSpc>
                <a:spcPct val="150000"/>
              </a:lnSpc>
            </a:pPr>
            <a:r>
              <a:rPr lang="zh-CN" altLang="en-US" sz="2000"/>
              <a:t>招标人应当根据招标阶段、项目实际及设计深度，选择合适的合同价模式。</a:t>
            </a:r>
            <a:endParaRPr lang="zh-CN" altLang="en-US" sz="2000"/>
          </a:p>
          <a:p>
            <a:pPr indent="457200" fontAlgn="auto">
              <a:lnSpc>
                <a:spcPct val="150000"/>
              </a:lnSpc>
            </a:pPr>
            <a:r>
              <a:rPr lang="zh-CN" altLang="en-US" sz="2000" b="1"/>
              <a:t>1、模拟清单招标、有限固定总价模式</a:t>
            </a:r>
            <a:endParaRPr lang="zh-CN" altLang="en-US" sz="2000" b="1"/>
          </a:p>
          <a:p>
            <a:pPr indent="457200" fontAlgn="auto">
              <a:lnSpc>
                <a:spcPct val="150000"/>
              </a:lnSpc>
            </a:pPr>
            <a:r>
              <a:rPr lang="zh-CN" altLang="en-US" sz="2000" b="1"/>
              <a:t>（</a:t>
            </a:r>
            <a:r>
              <a:rPr lang="zh-CN" altLang="en-US" sz="2000" b="1" u="sng"/>
              <a:t>初步设计阶段</a:t>
            </a:r>
            <a:r>
              <a:rPr lang="zh-CN" altLang="en-US" sz="2000" b="1"/>
              <a:t>招标，住建部规定应采用总价合同。如再采用单价合同，与按施工图招标没有差别，发挥不出工程总承包的优势）</a:t>
            </a:r>
            <a:endParaRPr lang="zh-CN" altLang="en-US" sz="2000" b="1"/>
          </a:p>
          <a:p>
            <a:pPr indent="457200" fontAlgn="auto">
              <a:lnSpc>
                <a:spcPct val="150000"/>
              </a:lnSpc>
            </a:pPr>
            <a:r>
              <a:rPr lang="en-US" altLang="zh-CN" sz="2000"/>
              <a:t>1.1  </a:t>
            </a:r>
            <a:r>
              <a:rPr lang="zh-CN" altLang="en-US" sz="2000"/>
              <a:t>固定总价+固定单价+按实结算，</a:t>
            </a:r>
            <a:r>
              <a:rPr lang="zh-CN" altLang="en-US" sz="2000">
                <a:sym typeface="+mn-ea"/>
              </a:rPr>
              <a:t>除明确固定单价和按实结算之外的，均列入固定总价。</a:t>
            </a:r>
            <a:endParaRPr lang="zh-CN" altLang="en-US" sz="2000">
              <a:sym typeface="+mn-ea"/>
            </a:endParaRPr>
          </a:p>
          <a:p>
            <a:pPr indent="457200" fontAlgn="auto">
              <a:lnSpc>
                <a:spcPct val="150000"/>
              </a:lnSpc>
            </a:pPr>
            <a:endParaRPr lang="zh-CN" altLang="en-US" sz="2000"/>
          </a:p>
        </p:txBody>
      </p:sp>
      <p:sp>
        <p:nvSpPr>
          <p:cNvPr id="5" name="文本框 4"/>
          <p:cNvSpPr txBox="1"/>
          <p:nvPr/>
        </p:nvSpPr>
        <p:spPr>
          <a:xfrm>
            <a:off x="598805" y="1355090"/>
            <a:ext cx="6824345" cy="398780"/>
          </a:xfrm>
          <a:prstGeom prst="rect">
            <a:avLst/>
          </a:prstGeom>
          <a:noFill/>
        </p:spPr>
        <p:txBody>
          <a:bodyPr wrap="square" rtlCol="0">
            <a:spAutoFit/>
          </a:bodyPr>
          <a:p>
            <a:r>
              <a:rPr lang="zh-CN" altLang="en-US" sz="2000" b="1">
                <a:sym typeface="+mn-ea"/>
              </a:rPr>
              <a:t>（一）合同价模式</a:t>
            </a:r>
            <a:endParaRPr lang="zh-CN" altLang="en-US" sz="2000" b="1">
              <a:sym typeface="+mn-ea"/>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60375"/>
          </a:xfrm>
          <a:prstGeom prst="rect">
            <a:avLst/>
          </a:prstGeom>
          <a:noFill/>
        </p:spPr>
        <p:txBody>
          <a:bodyPr wrap="square" rtlCol="0">
            <a:spAutoFit/>
          </a:bodyPr>
          <a:p>
            <a:pPr algn="ctr"/>
            <a:r>
              <a:rPr lang="zh-CN" altLang="en-US" sz="2400">
                <a:solidFill>
                  <a:schemeClr val="bg1"/>
                </a:solidFill>
              </a:rPr>
              <a:t>三</a:t>
            </a:r>
            <a:endParaRPr lang="zh-CN" altLang="en-US" sz="2400">
              <a:solidFill>
                <a:schemeClr val="bg1"/>
              </a:solidFill>
            </a:endParaRPr>
          </a:p>
        </p:txBody>
      </p:sp>
      <p:sp>
        <p:nvSpPr>
          <p:cNvPr id="3" name="文本框 2"/>
          <p:cNvSpPr txBox="1"/>
          <p:nvPr/>
        </p:nvSpPr>
        <p:spPr>
          <a:xfrm>
            <a:off x="858520" y="254635"/>
            <a:ext cx="4319270" cy="460375"/>
          </a:xfrm>
          <a:prstGeom prst="rect">
            <a:avLst/>
          </a:prstGeom>
          <a:noFill/>
        </p:spPr>
        <p:txBody>
          <a:bodyPr wrap="square" rtlCol="0">
            <a:spAutoFit/>
          </a:bodyPr>
          <a:p>
            <a:pPr algn="ctr"/>
            <a:r>
              <a:rPr lang="zh-CN" altLang="en-US" sz="2400">
                <a:solidFill>
                  <a:schemeClr val="bg1"/>
                </a:solidFill>
              </a:rPr>
              <a:t>工程总承包合同价模式</a:t>
            </a:r>
            <a:endParaRPr lang="zh-CN" altLang="en-US" sz="2400">
              <a:solidFill>
                <a:schemeClr val="bg1"/>
              </a:solidFill>
            </a:endParaRPr>
          </a:p>
        </p:txBody>
      </p:sp>
      <p:sp>
        <p:nvSpPr>
          <p:cNvPr id="4" name="文本框 3"/>
          <p:cNvSpPr txBox="1"/>
          <p:nvPr/>
        </p:nvSpPr>
        <p:spPr>
          <a:xfrm>
            <a:off x="753110" y="1726565"/>
            <a:ext cx="10785475" cy="4663440"/>
          </a:xfrm>
          <a:prstGeom prst="rect">
            <a:avLst/>
          </a:prstGeom>
          <a:noFill/>
        </p:spPr>
        <p:txBody>
          <a:bodyPr wrap="square" rtlCol="0">
            <a:spAutoFit/>
          </a:bodyPr>
          <a:p>
            <a:pPr indent="457200" fontAlgn="auto">
              <a:lnSpc>
                <a:spcPct val="150000"/>
              </a:lnSpc>
            </a:pPr>
            <a:r>
              <a:rPr lang="zh-CN" altLang="en-US" sz="2000"/>
              <a:t>（1）固定总价的部分，投标人自行计算工程量(招标人的工程量仅供参考)。采用有限固定总价，对于深化设计后出现工程量较大变化可以适当调整：</a:t>
            </a:r>
            <a:r>
              <a:rPr lang="zh-CN" altLang="en-US" sz="2000" b="1" u="sng"/>
              <a:t>钢筋、PC构件、钢结构量差</a:t>
            </a:r>
            <a:r>
              <a:rPr lang="zh-CN" altLang="en-US" sz="2000"/>
              <a:t>超过</a:t>
            </a:r>
            <a:r>
              <a:rPr lang="zh-CN" altLang="en-US" sz="2000" b="1" u="sng"/>
              <a:t>（建议±5%）</a:t>
            </a:r>
            <a:r>
              <a:rPr lang="zh-CN" altLang="en-US" sz="2000"/>
              <a:t>部分的工程量按其</a:t>
            </a:r>
            <a:r>
              <a:rPr lang="zh-CN" altLang="en-US" sz="2000" b="1" u="sng"/>
              <a:t>合同单价的95%</a:t>
            </a:r>
            <a:r>
              <a:rPr lang="zh-CN" altLang="en-US" sz="2000"/>
              <a:t>计算价差并调整合同价（按照有利减量不利增量的原则）</a:t>
            </a:r>
            <a:endParaRPr lang="zh-CN" altLang="en-US" sz="2000"/>
          </a:p>
          <a:p>
            <a:pPr indent="457200" fontAlgn="auto">
              <a:lnSpc>
                <a:spcPct val="150000"/>
              </a:lnSpc>
            </a:pPr>
            <a:r>
              <a:rPr lang="zh-CN" altLang="en-US" sz="2000"/>
              <a:t>（2）</a:t>
            </a:r>
            <a:r>
              <a:rPr lang="zh-CN" altLang="en-US" sz="2000" b="1" u="sng"/>
              <a:t>桩基础工程、基坑支护、地基处理工程（具体细化明确）暂定金额</a:t>
            </a:r>
            <a:r>
              <a:rPr lang="zh-CN" altLang="en-US" sz="2000"/>
              <a:t>，采用</a:t>
            </a:r>
            <a:r>
              <a:rPr lang="zh-CN" altLang="en-US" sz="2000">
                <a:sym typeface="+mn-ea"/>
              </a:rPr>
              <a:t>限额设计、</a:t>
            </a:r>
            <a:r>
              <a:rPr lang="zh-CN" altLang="en-US" sz="2000"/>
              <a:t>模拟清单固定单价；</a:t>
            </a:r>
            <a:endParaRPr lang="zh-CN" altLang="en-US" sz="2000"/>
          </a:p>
          <a:p>
            <a:pPr indent="457200" fontAlgn="auto">
              <a:lnSpc>
                <a:spcPct val="150000"/>
              </a:lnSpc>
            </a:pPr>
            <a:r>
              <a:rPr lang="zh-CN" altLang="en-US" sz="2000"/>
              <a:t>（3）</a:t>
            </a:r>
            <a:r>
              <a:rPr lang="zh-CN" altLang="en-US" sz="2000" b="1" u="sng"/>
              <a:t>室外园林景观工程、供电、水、气工程等初步设计阶段难以提出具体建设标准或功能需求的特殊专业工程（具体细化明确）暂定金额</a:t>
            </a:r>
            <a:r>
              <a:rPr lang="zh-CN" altLang="en-US" sz="2000"/>
              <a:t>，采用限额设计、按实结算。</a:t>
            </a:r>
            <a:endParaRPr lang="zh-CN" altLang="en-US" sz="2000"/>
          </a:p>
          <a:p>
            <a:pPr indent="457200" fontAlgn="auto">
              <a:lnSpc>
                <a:spcPct val="150000"/>
              </a:lnSpc>
            </a:pPr>
            <a:r>
              <a:rPr lang="en-US" altLang="zh-CN" sz="2000">
                <a:sym typeface="+mn-ea"/>
              </a:rPr>
              <a:t>1.2 </a:t>
            </a:r>
            <a:r>
              <a:rPr lang="zh-CN" altLang="en-US" sz="2000">
                <a:sym typeface="+mn-ea"/>
              </a:rPr>
              <a:t>最高限价，属于固定总价的依据模拟清单编制，暂定金额的按类似工程指标或概算编制。</a:t>
            </a:r>
            <a:endParaRPr lang="zh-CN" altLang="en-US" sz="2000"/>
          </a:p>
          <a:p>
            <a:pPr indent="457200" fontAlgn="auto">
              <a:lnSpc>
                <a:spcPct val="150000"/>
              </a:lnSpc>
            </a:pPr>
            <a:endParaRPr lang="zh-CN" altLang="en-US" sz="2000"/>
          </a:p>
        </p:txBody>
      </p:sp>
      <p:sp>
        <p:nvSpPr>
          <p:cNvPr id="5" name="文本框 4"/>
          <p:cNvSpPr txBox="1"/>
          <p:nvPr/>
        </p:nvSpPr>
        <p:spPr>
          <a:xfrm>
            <a:off x="598805" y="1355090"/>
            <a:ext cx="6824345" cy="398780"/>
          </a:xfrm>
          <a:prstGeom prst="rect">
            <a:avLst/>
          </a:prstGeom>
          <a:noFill/>
        </p:spPr>
        <p:txBody>
          <a:bodyPr wrap="square" rtlCol="0">
            <a:spAutoFit/>
          </a:bodyPr>
          <a:p>
            <a:r>
              <a:rPr lang="zh-CN" altLang="en-US" sz="2000" b="1">
                <a:sym typeface="+mn-ea"/>
              </a:rPr>
              <a:t>（一）合同价模式</a:t>
            </a:r>
            <a:endParaRPr lang="zh-CN" altLang="en-US" sz="2000" b="1">
              <a:sym typeface="+mn-ea"/>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60375"/>
          </a:xfrm>
          <a:prstGeom prst="rect">
            <a:avLst/>
          </a:prstGeom>
          <a:noFill/>
        </p:spPr>
        <p:txBody>
          <a:bodyPr wrap="square" rtlCol="0">
            <a:spAutoFit/>
          </a:bodyPr>
          <a:p>
            <a:pPr algn="ctr"/>
            <a:r>
              <a:rPr lang="zh-CN" altLang="en-US" sz="2400">
                <a:solidFill>
                  <a:schemeClr val="bg1"/>
                </a:solidFill>
              </a:rPr>
              <a:t>三</a:t>
            </a:r>
            <a:endParaRPr lang="zh-CN" altLang="en-US" sz="2400">
              <a:solidFill>
                <a:schemeClr val="bg1"/>
              </a:solidFill>
            </a:endParaRPr>
          </a:p>
        </p:txBody>
      </p:sp>
      <p:sp>
        <p:nvSpPr>
          <p:cNvPr id="3" name="文本框 2"/>
          <p:cNvSpPr txBox="1"/>
          <p:nvPr/>
        </p:nvSpPr>
        <p:spPr>
          <a:xfrm>
            <a:off x="858520" y="254635"/>
            <a:ext cx="4319270" cy="460375"/>
          </a:xfrm>
          <a:prstGeom prst="rect">
            <a:avLst/>
          </a:prstGeom>
          <a:noFill/>
        </p:spPr>
        <p:txBody>
          <a:bodyPr wrap="square" rtlCol="0">
            <a:spAutoFit/>
          </a:bodyPr>
          <a:p>
            <a:pPr algn="ctr"/>
            <a:r>
              <a:rPr lang="zh-CN" altLang="en-US" sz="2400">
                <a:solidFill>
                  <a:schemeClr val="bg1"/>
                </a:solidFill>
              </a:rPr>
              <a:t>工程总承包合同价模式</a:t>
            </a:r>
            <a:endParaRPr lang="zh-CN" altLang="en-US" sz="2400">
              <a:solidFill>
                <a:schemeClr val="bg1"/>
              </a:solidFill>
            </a:endParaRPr>
          </a:p>
        </p:txBody>
      </p:sp>
      <p:sp>
        <p:nvSpPr>
          <p:cNvPr id="4" name="文本框 3"/>
          <p:cNvSpPr txBox="1"/>
          <p:nvPr/>
        </p:nvSpPr>
        <p:spPr>
          <a:xfrm>
            <a:off x="753110" y="1726565"/>
            <a:ext cx="10785475" cy="4663440"/>
          </a:xfrm>
          <a:prstGeom prst="rect">
            <a:avLst/>
          </a:prstGeom>
          <a:noFill/>
        </p:spPr>
        <p:txBody>
          <a:bodyPr wrap="square" rtlCol="0">
            <a:spAutoFit/>
          </a:bodyPr>
          <a:p>
            <a:pPr indent="457200" fontAlgn="auto">
              <a:lnSpc>
                <a:spcPct val="150000"/>
              </a:lnSpc>
            </a:pPr>
            <a:r>
              <a:rPr lang="zh-CN" altLang="en-US" sz="2000" b="1"/>
              <a:t>2、模拟清单招标、固定单价模式</a:t>
            </a:r>
            <a:endParaRPr lang="zh-CN" altLang="en-US" sz="2000" b="1"/>
          </a:p>
          <a:p>
            <a:pPr indent="457200" fontAlgn="auto">
              <a:lnSpc>
                <a:spcPct val="150000"/>
              </a:lnSpc>
            </a:pPr>
            <a:r>
              <a:rPr lang="zh-CN" altLang="en-US" sz="2000"/>
              <a:t>（</a:t>
            </a:r>
            <a:r>
              <a:rPr lang="zh-CN" altLang="en-US" sz="2000" b="1" u="sng"/>
              <a:t>方案设计阶</a:t>
            </a:r>
            <a:r>
              <a:rPr lang="zh-CN" altLang="en-US" sz="2000"/>
              <a:t>段招标，建造做法较固定，具有类似项目可参照，如安置房、办公楼等）</a:t>
            </a:r>
            <a:endParaRPr lang="zh-CN" altLang="en-US" sz="2000"/>
          </a:p>
          <a:p>
            <a:pPr indent="457200" fontAlgn="auto">
              <a:lnSpc>
                <a:spcPct val="150000"/>
              </a:lnSpc>
            </a:pPr>
            <a:r>
              <a:rPr lang="en-US" altLang="zh-CN" sz="2000"/>
              <a:t>2.1</a:t>
            </a:r>
            <a:r>
              <a:rPr lang="zh-CN" altLang="en-US" sz="2000"/>
              <a:t>固定单价+按实结算，模拟清单招标。</a:t>
            </a:r>
            <a:r>
              <a:rPr lang="zh-CN" altLang="en-US" sz="2000">
                <a:sym typeface="+mn-ea"/>
              </a:rPr>
              <a:t>其中：</a:t>
            </a:r>
            <a:r>
              <a:rPr lang="zh-CN" altLang="en-US" sz="2000" b="1" u="sng">
                <a:sym typeface="+mn-ea"/>
              </a:rPr>
              <a:t>初步设计阶段难以提出具体建设标准或功能需求的特殊专业工程（具体细化明确）暂定金额</a:t>
            </a:r>
            <a:r>
              <a:rPr lang="zh-CN" altLang="en-US" sz="2000">
                <a:sym typeface="+mn-ea"/>
              </a:rPr>
              <a:t>不纳入固定单价范围。</a:t>
            </a:r>
            <a:endParaRPr lang="zh-CN" altLang="en-US" sz="2000"/>
          </a:p>
          <a:p>
            <a:pPr indent="457200" fontAlgn="auto">
              <a:lnSpc>
                <a:spcPct val="150000"/>
              </a:lnSpc>
            </a:pPr>
            <a:r>
              <a:rPr lang="en-US" altLang="zh-CN" sz="2000"/>
              <a:t>2.2</a:t>
            </a:r>
            <a:r>
              <a:rPr lang="zh-CN" altLang="en-US" sz="2000"/>
              <a:t>中标价即合同暂定价，中标后实施限额设计（</a:t>
            </a:r>
            <a:r>
              <a:rPr lang="zh-CN" altLang="en-US" sz="2000">
                <a:latin typeface="楷体" charset="0"/>
                <a:ea typeface="楷体" charset="0"/>
              </a:rPr>
              <a:t>建安</a:t>
            </a:r>
            <a:r>
              <a:rPr lang="en-US" altLang="zh-CN" sz="2000">
                <a:latin typeface="楷体" charset="0"/>
                <a:ea typeface="楷体" charset="0"/>
              </a:rPr>
              <a:t>+</a:t>
            </a:r>
            <a:r>
              <a:rPr lang="zh-CN" altLang="en-US" sz="2000">
                <a:latin typeface="楷体" charset="0"/>
                <a:ea typeface="楷体" charset="0"/>
              </a:rPr>
              <a:t>设备</a:t>
            </a:r>
            <a:r>
              <a:rPr lang="zh-CN" altLang="en-US" sz="2000"/>
              <a:t>），承包人完成详勘及初步设计后</a:t>
            </a:r>
            <a:r>
              <a:rPr lang="zh-CN" altLang="en-US" sz="2000" b="1"/>
              <a:t>编制设计概算并报批</a:t>
            </a:r>
            <a:r>
              <a:rPr lang="zh-CN" altLang="en-US" sz="2000"/>
              <a:t>（</a:t>
            </a:r>
            <a:r>
              <a:rPr lang="zh-CN" altLang="en-US" sz="2000">
                <a:solidFill>
                  <a:srgbClr val="FF0000"/>
                </a:solidFill>
              </a:rPr>
              <a:t>设计概算按其方法与依据编制，如概算定额，不按模拟清单编制</a:t>
            </a:r>
            <a:r>
              <a:rPr lang="zh-CN" altLang="en-US" sz="2000"/>
              <a:t>，应留有余地，设计概算金额应该大于合同价防超概）。</a:t>
            </a:r>
            <a:endParaRPr lang="zh-CN" altLang="en-US" sz="2000"/>
          </a:p>
          <a:p>
            <a:pPr indent="457200" fontAlgn="auto">
              <a:lnSpc>
                <a:spcPct val="150000"/>
              </a:lnSpc>
            </a:pPr>
            <a:r>
              <a:rPr lang="en-US" altLang="zh-CN" sz="2000" b="1" u="sng">
                <a:sym typeface="+mn-ea"/>
              </a:rPr>
              <a:t>2.3</a:t>
            </a:r>
            <a:r>
              <a:rPr lang="zh-CN" altLang="en-US" sz="2000" b="1" u="sng">
                <a:sym typeface="+mn-ea"/>
              </a:rPr>
              <a:t>最高限价，</a:t>
            </a:r>
            <a:r>
              <a:rPr lang="zh-CN" altLang="en-US" sz="2000" u="sng">
                <a:sym typeface="+mn-ea"/>
              </a:rPr>
              <a:t>固定单价的根据模拟清单编制，其</a:t>
            </a:r>
            <a:r>
              <a:rPr lang="zh-CN" altLang="en-US" sz="2000">
                <a:sym typeface="+mn-ea"/>
              </a:rPr>
              <a:t>工程量为暂定，投标人不得修改（实际只报单价）；暂定金额的按指标或概算编制。</a:t>
            </a:r>
            <a:endParaRPr lang="zh-CN" altLang="en-US" sz="2000"/>
          </a:p>
          <a:p>
            <a:pPr indent="457200" fontAlgn="auto">
              <a:lnSpc>
                <a:spcPct val="150000"/>
              </a:lnSpc>
            </a:pPr>
            <a:endParaRPr lang="zh-CN" altLang="en-US" sz="2000"/>
          </a:p>
        </p:txBody>
      </p:sp>
      <p:sp>
        <p:nvSpPr>
          <p:cNvPr id="5" name="文本框 4"/>
          <p:cNvSpPr txBox="1"/>
          <p:nvPr/>
        </p:nvSpPr>
        <p:spPr>
          <a:xfrm>
            <a:off x="598805" y="1355090"/>
            <a:ext cx="6824345" cy="398780"/>
          </a:xfrm>
          <a:prstGeom prst="rect">
            <a:avLst/>
          </a:prstGeom>
          <a:noFill/>
        </p:spPr>
        <p:txBody>
          <a:bodyPr wrap="square" rtlCol="0">
            <a:spAutoFit/>
          </a:bodyPr>
          <a:p>
            <a:r>
              <a:rPr lang="zh-CN" altLang="en-US" sz="2000" b="1">
                <a:sym typeface="+mn-ea"/>
              </a:rPr>
              <a:t>（一）合同价模式</a:t>
            </a:r>
            <a:endParaRPr lang="zh-CN" altLang="en-US" sz="2000" b="1">
              <a:sym typeface="+mn-ea"/>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60375"/>
          </a:xfrm>
          <a:prstGeom prst="rect">
            <a:avLst/>
          </a:prstGeom>
          <a:noFill/>
        </p:spPr>
        <p:txBody>
          <a:bodyPr wrap="square" rtlCol="0">
            <a:spAutoFit/>
          </a:bodyPr>
          <a:p>
            <a:pPr algn="ctr"/>
            <a:r>
              <a:rPr lang="zh-CN" altLang="en-US" sz="2400">
                <a:solidFill>
                  <a:schemeClr val="bg1"/>
                </a:solidFill>
              </a:rPr>
              <a:t>三</a:t>
            </a:r>
            <a:endParaRPr lang="zh-CN" altLang="en-US" sz="2400">
              <a:solidFill>
                <a:schemeClr val="bg1"/>
              </a:solidFill>
            </a:endParaRPr>
          </a:p>
        </p:txBody>
      </p:sp>
      <p:sp>
        <p:nvSpPr>
          <p:cNvPr id="3" name="文本框 2"/>
          <p:cNvSpPr txBox="1"/>
          <p:nvPr/>
        </p:nvSpPr>
        <p:spPr>
          <a:xfrm>
            <a:off x="858520" y="254635"/>
            <a:ext cx="4319270" cy="460375"/>
          </a:xfrm>
          <a:prstGeom prst="rect">
            <a:avLst/>
          </a:prstGeom>
          <a:noFill/>
        </p:spPr>
        <p:txBody>
          <a:bodyPr wrap="square" rtlCol="0">
            <a:spAutoFit/>
          </a:bodyPr>
          <a:p>
            <a:pPr algn="ctr"/>
            <a:r>
              <a:rPr lang="zh-CN" altLang="en-US" sz="2400">
                <a:solidFill>
                  <a:schemeClr val="bg1"/>
                </a:solidFill>
              </a:rPr>
              <a:t>工程总承包合同价模式</a:t>
            </a:r>
            <a:endParaRPr lang="zh-CN" altLang="en-US" sz="2400">
              <a:solidFill>
                <a:schemeClr val="bg1"/>
              </a:solidFill>
            </a:endParaRPr>
          </a:p>
        </p:txBody>
      </p:sp>
      <p:sp>
        <p:nvSpPr>
          <p:cNvPr id="4" name="文本框 3"/>
          <p:cNvSpPr txBox="1"/>
          <p:nvPr/>
        </p:nvSpPr>
        <p:spPr>
          <a:xfrm>
            <a:off x="753110" y="1726565"/>
            <a:ext cx="10785475" cy="5120640"/>
          </a:xfrm>
          <a:prstGeom prst="rect">
            <a:avLst/>
          </a:prstGeom>
          <a:noFill/>
        </p:spPr>
        <p:txBody>
          <a:bodyPr wrap="square" rtlCol="0">
            <a:spAutoFit/>
          </a:bodyPr>
          <a:p>
            <a:pPr indent="457200" fontAlgn="auto">
              <a:lnSpc>
                <a:spcPct val="150000"/>
              </a:lnSpc>
            </a:pPr>
            <a:r>
              <a:rPr lang="en-US" altLang="zh-CN" sz="2000" b="1"/>
              <a:t>3</a:t>
            </a:r>
            <a:r>
              <a:rPr lang="zh-CN" altLang="en-US" sz="2000" b="1"/>
              <a:t>、限额设计（下浮率）招标、标后模拟清单固定单价模式</a:t>
            </a:r>
            <a:endParaRPr lang="zh-CN" altLang="en-US" sz="2000" b="1"/>
          </a:p>
          <a:p>
            <a:pPr indent="457200" fontAlgn="auto">
              <a:lnSpc>
                <a:spcPct val="150000"/>
              </a:lnSpc>
            </a:pPr>
            <a:r>
              <a:rPr lang="zh-CN" altLang="en-US" sz="2000"/>
              <a:t>（</a:t>
            </a:r>
            <a:r>
              <a:rPr lang="zh-CN" altLang="en-US" sz="2000" b="1" u="sng"/>
              <a:t>方案设计阶段</a:t>
            </a:r>
            <a:r>
              <a:rPr lang="zh-CN" altLang="en-US" sz="2000"/>
              <a:t>招标，建造做法及材料设备选型难以确定或施工技术较为复杂的；已完成初步设计的不宜采用本模式）</a:t>
            </a:r>
            <a:endParaRPr lang="zh-CN" altLang="en-US" sz="2000"/>
          </a:p>
          <a:p>
            <a:pPr indent="457200" fontAlgn="auto">
              <a:lnSpc>
                <a:spcPct val="150000"/>
              </a:lnSpc>
            </a:pPr>
            <a:r>
              <a:rPr lang="en-US" altLang="zh-CN" sz="2000"/>
              <a:t>3.1</a:t>
            </a:r>
            <a:r>
              <a:rPr lang="zh-CN" altLang="en-US" sz="2000"/>
              <a:t>根据报价确定</a:t>
            </a:r>
            <a:r>
              <a:rPr lang="zh-CN" altLang="en-US" sz="2000">
                <a:sym typeface="+mn-ea"/>
              </a:rPr>
              <a:t>下浮率，</a:t>
            </a:r>
            <a:r>
              <a:rPr lang="zh-CN" altLang="en-US" sz="2000"/>
              <a:t>标后确定固定单价+按实结算。中标价即合同暂定价，中标后实施限额设计。承包人在</a:t>
            </a:r>
            <a:r>
              <a:rPr lang="zh-CN" altLang="en-US" sz="2000">
                <a:solidFill>
                  <a:srgbClr val="FF0000"/>
                </a:solidFill>
              </a:rPr>
              <a:t>详勘后</a:t>
            </a:r>
            <a:r>
              <a:rPr lang="zh-CN" altLang="en-US" sz="2000"/>
              <a:t>根据初步设计编制设计概算，</a:t>
            </a:r>
            <a:r>
              <a:rPr lang="zh-CN" altLang="en-US" sz="2000" b="1" u="sng"/>
              <a:t>编制初步设计概算的同时编制模拟清单</a:t>
            </a:r>
            <a:r>
              <a:rPr lang="zh-CN" altLang="en-US" sz="2000"/>
              <a:t>。概算批复后，经发包人确认及有关部门审核（如需）的模拟清单及其综合单价作为合同单价，其中</a:t>
            </a:r>
            <a:r>
              <a:rPr lang="zh-CN" altLang="en-US" sz="2000" b="1" u="sng"/>
              <a:t>初步设计阶段难以提出具体建设标准或功能需求的特殊专业工程（具体细化明确）暂定金额</a:t>
            </a:r>
            <a:r>
              <a:rPr lang="zh-CN" altLang="en-US" sz="2000"/>
              <a:t>不纳入固定单价范围。也就是说，</a:t>
            </a:r>
            <a:r>
              <a:rPr lang="zh-CN" altLang="en-US" sz="2000">
                <a:solidFill>
                  <a:srgbClr val="FF0000"/>
                </a:solidFill>
              </a:rPr>
              <a:t>按实结算的范围可以标后确定</a:t>
            </a:r>
            <a:r>
              <a:rPr lang="zh-CN" altLang="en-US" sz="2000"/>
              <a:t>。</a:t>
            </a:r>
            <a:endParaRPr lang="zh-CN" altLang="en-US" sz="2000"/>
          </a:p>
          <a:p>
            <a:pPr indent="457200" fontAlgn="auto">
              <a:lnSpc>
                <a:spcPct val="150000"/>
              </a:lnSpc>
            </a:pPr>
            <a:r>
              <a:rPr lang="en-US" altLang="zh-CN" sz="2000" b="1">
                <a:sym typeface="+mn-ea"/>
              </a:rPr>
              <a:t>3.2</a:t>
            </a:r>
            <a:r>
              <a:rPr lang="zh-CN" altLang="en-US" sz="2000" b="1">
                <a:sym typeface="+mn-ea"/>
              </a:rPr>
              <a:t>最高限价按类似工程造价指标编制，不能直接照搬估算金额，除勘察费外暂无其他模拟清单，无需编制分表造价。</a:t>
            </a:r>
            <a:endParaRPr lang="zh-CN" altLang="en-US" sz="2000" b="1"/>
          </a:p>
          <a:p>
            <a:pPr indent="457200" fontAlgn="auto">
              <a:lnSpc>
                <a:spcPct val="150000"/>
              </a:lnSpc>
            </a:pPr>
            <a:endParaRPr lang="zh-CN" altLang="en-US" sz="2000"/>
          </a:p>
        </p:txBody>
      </p:sp>
      <p:sp>
        <p:nvSpPr>
          <p:cNvPr id="5" name="文本框 4"/>
          <p:cNvSpPr txBox="1"/>
          <p:nvPr/>
        </p:nvSpPr>
        <p:spPr>
          <a:xfrm>
            <a:off x="598805" y="1355090"/>
            <a:ext cx="6824345" cy="398780"/>
          </a:xfrm>
          <a:prstGeom prst="rect">
            <a:avLst/>
          </a:prstGeom>
          <a:noFill/>
        </p:spPr>
        <p:txBody>
          <a:bodyPr wrap="square" rtlCol="0">
            <a:spAutoFit/>
          </a:bodyPr>
          <a:p>
            <a:r>
              <a:rPr lang="zh-CN" altLang="en-US" sz="2000" b="1">
                <a:sym typeface="+mn-ea"/>
              </a:rPr>
              <a:t>（一）合同价模式</a:t>
            </a:r>
            <a:endParaRPr lang="zh-CN" altLang="en-US" sz="2000" b="1">
              <a:sym typeface="+mn-ea"/>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60375"/>
          </a:xfrm>
          <a:prstGeom prst="rect">
            <a:avLst/>
          </a:prstGeom>
          <a:noFill/>
        </p:spPr>
        <p:txBody>
          <a:bodyPr wrap="square" rtlCol="0">
            <a:spAutoFit/>
          </a:bodyPr>
          <a:p>
            <a:pPr algn="ctr"/>
            <a:r>
              <a:rPr lang="zh-CN" altLang="en-US" sz="2400">
                <a:solidFill>
                  <a:schemeClr val="bg1"/>
                </a:solidFill>
              </a:rPr>
              <a:t>三</a:t>
            </a:r>
            <a:endParaRPr lang="zh-CN" altLang="en-US" sz="2400">
              <a:solidFill>
                <a:schemeClr val="bg1"/>
              </a:solidFill>
            </a:endParaRPr>
          </a:p>
        </p:txBody>
      </p:sp>
      <p:sp>
        <p:nvSpPr>
          <p:cNvPr id="3" name="文本框 2"/>
          <p:cNvSpPr txBox="1"/>
          <p:nvPr/>
        </p:nvSpPr>
        <p:spPr>
          <a:xfrm>
            <a:off x="858520" y="254635"/>
            <a:ext cx="4319270" cy="460375"/>
          </a:xfrm>
          <a:prstGeom prst="rect">
            <a:avLst/>
          </a:prstGeom>
          <a:noFill/>
        </p:spPr>
        <p:txBody>
          <a:bodyPr wrap="square" rtlCol="0">
            <a:spAutoFit/>
          </a:bodyPr>
          <a:p>
            <a:pPr algn="ctr"/>
            <a:r>
              <a:rPr lang="zh-CN" altLang="en-US" sz="2400">
                <a:solidFill>
                  <a:schemeClr val="bg1"/>
                </a:solidFill>
              </a:rPr>
              <a:t>工程总承包合同价模式</a:t>
            </a:r>
            <a:endParaRPr lang="zh-CN" altLang="en-US" sz="2400">
              <a:solidFill>
                <a:schemeClr val="bg1"/>
              </a:solidFill>
            </a:endParaRPr>
          </a:p>
        </p:txBody>
      </p:sp>
      <p:sp>
        <p:nvSpPr>
          <p:cNvPr id="4" name="文本框 3"/>
          <p:cNvSpPr txBox="1"/>
          <p:nvPr/>
        </p:nvSpPr>
        <p:spPr>
          <a:xfrm>
            <a:off x="753110" y="1726565"/>
            <a:ext cx="10785475" cy="4707890"/>
          </a:xfrm>
          <a:prstGeom prst="rect">
            <a:avLst/>
          </a:prstGeom>
          <a:noFill/>
        </p:spPr>
        <p:txBody>
          <a:bodyPr wrap="square" rtlCol="0">
            <a:spAutoFit/>
          </a:bodyPr>
          <a:p>
            <a:pPr indent="457200" fontAlgn="auto">
              <a:lnSpc>
                <a:spcPct val="150000"/>
              </a:lnSpc>
            </a:pPr>
            <a:r>
              <a:rPr lang="en-US" sz="2000" b="1"/>
              <a:t>1</a:t>
            </a:r>
            <a:r>
              <a:rPr lang="zh-CN" altLang="en-US" sz="2000" b="1"/>
              <a:t>、</a:t>
            </a:r>
            <a:r>
              <a:rPr sz="2000" b="1"/>
              <a:t>合理分担风险</a:t>
            </a:r>
            <a:endParaRPr sz="2000" b="1"/>
          </a:p>
          <a:p>
            <a:pPr indent="457200" fontAlgn="auto">
              <a:lnSpc>
                <a:spcPct val="150000"/>
              </a:lnSpc>
            </a:pPr>
            <a:r>
              <a:rPr sz="2000"/>
              <a:t>[合同专用条款17.1.2]</a:t>
            </a:r>
            <a:endParaRPr sz="2000"/>
          </a:p>
          <a:p>
            <a:pPr indent="457200" fontAlgn="auto">
              <a:lnSpc>
                <a:spcPct val="150000"/>
              </a:lnSpc>
            </a:pPr>
            <a:r>
              <a:rPr sz="2000"/>
              <a:t>（1）承包人在投标截止前未在规定时间内对</a:t>
            </a:r>
            <a:r>
              <a:rPr sz="2000" u="sng"/>
              <a:t>模拟清单、最高投标限价、设计概算</a:t>
            </a:r>
            <a:r>
              <a:rPr sz="2000"/>
              <a:t>与发包人要求等招标文件中</a:t>
            </a:r>
            <a:r>
              <a:rPr sz="2000" u="sng"/>
              <a:t>影响工程造价的内容</a:t>
            </a:r>
            <a:r>
              <a:rPr sz="2000"/>
              <a:t>不一致提出异议的，中标后不再调整。发包人未对承包人及其他投标人在投标截止前并在规定时间内提出的异议进行回复或修正的，在中标后发现确属错误的，不纳入风险承包范围；</a:t>
            </a:r>
            <a:r>
              <a:rPr sz="2000" u="sng"/>
              <a:t>【在标后不核对清单的情况下，明确清单或价格错误的风险问题，标前要提出】</a:t>
            </a:r>
            <a:endParaRPr sz="2000"/>
          </a:p>
          <a:p>
            <a:pPr indent="457200" fontAlgn="auto">
              <a:lnSpc>
                <a:spcPct val="150000"/>
              </a:lnSpc>
            </a:pPr>
            <a:r>
              <a:rPr sz="2000"/>
              <a:t>（2）除属招标文件和合同约定的变更及可调整量差情形外，承包人在招标文件规定的发包人要求范围内对设计图纸的修改、完善而出现的工程量变化，不调整合同价格；</a:t>
            </a:r>
            <a:endParaRPr sz="2000"/>
          </a:p>
          <a:p>
            <a:pPr indent="457200" fontAlgn="auto">
              <a:lnSpc>
                <a:spcPct val="150000"/>
              </a:lnSpc>
            </a:pPr>
            <a:r>
              <a:rPr sz="2000"/>
              <a:t>（3）计价依据调整，招标文件及合同未约定可调整合同价格的；</a:t>
            </a:r>
            <a:endParaRPr sz="2000"/>
          </a:p>
        </p:txBody>
      </p:sp>
      <p:sp>
        <p:nvSpPr>
          <p:cNvPr id="5" name="文本框 4"/>
          <p:cNvSpPr txBox="1"/>
          <p:nvPr/>
        </p:nvSpPr>
        <p:spPr>
          <a:xfrm>
            <a:off x="598805" y="1355090"/>
            <a:ext cx="6824345" cy="398780"/>
          </a:xfrm>
          <a:prstGeom prst="rect">
            <a:avLst/>
          </a:prstGeom>
          <a:noFill/>
        </p:spPr>
        <p:txBody>
          <a:bodyPr wrap="square" rtlCol="0">
            <a:spAutoFit/>
          </a:bodyPr>
          <a:p>
            <a:r>
              <a:rPr lang="zh-CN" altLang="en-US" sz="2000" b="1">
                <a:sym typeface="+mn-ea"/>
              </a:rPr>
              <a:t>（二）风险承包范围</a:t>
            </a:r>
            <a:endParaRPr lang="zh-CN" altLang="en-US" sz="2000" b="1">
              <a:sym typeface="+mn-ea"/>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60375"/>
          </a:xfrm>
          <a:prstGeom prst="rect">
            <a:avLst/>
          </a:prstGeom>
          <a:noFill/>
        </p:spPr>
        <p:txBody>
          <a:bodyPr wrap="square" rtlCol="0">
            <a:spAutoFit/>
          </a:bodyPr>
          <a:p>
            <a:pPr algn="ctr"/>
            <a:r>
              <a:rPr lang="zh-CN" altLang="en-US" sz="2400">
                <a:solidFill>
                  <a:schemeClr val="bg1"/>
                </a:solidFill>
              </a:rPr>
              <a:t>三</a:t>
            </a:r>
            <a:endParaRPr lang="zh-CN" altLang="en-US" sz="2400">
              <a:solidFill>
                <a:schemeClr val="bg1"/>
              </a:solidFill>
            </a:endParaRPr>
          </a:p>
        </p:txBody>
      </p:sp>
      <p:sp>
        <p:nvSpPr>
          <p:cNvPr id="3" name="文本框 2"/>
          <p:cNvSpPr txBox="1"/>
          <p:nvPr/>
        </p:nvSpPr>
        <p:spPr>
          <a:xfrm>
            <a:off x="858520" y="254635"/>
            <a:ext cx="4319270" cy="460375"/>
          </a:xfrm>
          <a:prstGeom prst="rect">
            <a:avLst/>
          </a:prstGeom>
          <a:noFill/>
        </p:spPr>
        <p:txBody>
          <a:bodyPr wrap="square" rtlCol="0">
            <a:spAutoFit/>
          </a:bodyPr>
          <a:p>
            <a:pPr algn="ctr"/>
            <a:r>
              <a:rPr lang="zh-CN" altLang="en-US" sz="2400">
                <a:solidFill>
                  <a:schemeClr val="bg1"/>
                </a:solidFill>
              </a:rPr>
              <a:t>工程总承包合同价模式</a:t>
            </a:r>
            <a:endParaRPr lang="zh-CN" altLang="en-US" sz="2400">
              <a:solidFill>
                <a:schemeClr val="bg1"/>
              </a:solidFill>
            </a:endParaRPr>
          </a:p>
        </p:txBody>
      </p:sp>
      <p:sp>
        <p:nvSpPr>
          <p:cNvPr id="4" name="文本框 3"/>
          <p:cNvSpPr txBox="1"/>
          <p:nvPr/>
        </p:nvSpPr>
        <p:spPr>
          <a:xfrm>
            <a:off x="753110" y="1726565"/>
            <a:ext cx="10785475" cy="3784600"/>
          </a:xfrm>
          <a:prstGeom prst="rect">
            <a:avLst/>
          </a:prstGeom>
          <a:noFill/>
        </p:spPr>
        <p:txBody>
          <a:bodyPr wrap="square" rtlCol="0">
            <a:spAutoFit/>
          </a:bodyPr>
          <a:p>
            <a:pPr indent="457200" fontAlgn="auto">
              <a:lnSpc>
                <a:spcPct val="150000"/>
              </a:lnSpc>
            </a:pPr>
            <a:r>
              <a:rPr lang="en-US" sz="2000" b="1"/>
              <a:t>1</a:t>
            </a:r>
            <a:r>
              <a:rPr lang="zh-CN" altLang="en-US" sz="2000" b="1"/>
              <a:t>、</a:t>
            </a:r>
            <a:r>
              <a:rPr sz="2000" b="1"/>
              <a:t>合理分担风险</a:t>
            </a:r>
            <a:endParaRPr sz="2000" b="1"/>
          </a:p>
          <a:p>
            <a:pPr indent="457200" fontAlgn="auto">
              <a:lnSpc>
                <a:spcPct val="150000"/>
              </a:lnSpc>
            </a:pPr>
            <a:r>
              <a:rPr sz="2000"/>
              <a:t>[合同专用条款17.1.2]</a:t>
            </a:r>
            <a:endParaRPr sz="2000"/>
          </a:p>
          <a:p>
            <a:pPr indent="457200" fontAlgn="auto">
              <a:lnSpc>
                <a:spcPct val="150000"/>
              </a:lnSpc>
            </a:pPr>
            <a:r>
              <a:rPr sz="2000"/>
              <a:t>（4）市场价格风险仍遵循合理分摊，人工费可调，材料设备价格超过约定幅度的调整。但是为了便于调整，明确规定：</a:t>
            </a:r>
            <a:r>
              <a:rPr sz="2000" u="sng"/>
              <a:t>价差部分只计算税金、不计取其他费用、不参与下浮</a:t>
            </a:r>
            <a:r>
              <a:rPr sz="2000"/>
              <a:t>。</a:t>
            </a:r>
            <a:endParaRPr sz="2000"/>
          </a:p>
          <a:p>
            <a:pPr indent="457200" fontAlgn="auto">
              <a:lnSpc>
                <a:spcPct val="150000"/>
              </a:lnSpc>
            </a:pPr>
            <a:r>
              <a:rPr sz="2000"/>
              <a:t>（5）属于变化工程量的项目，工程量变化在±30%以内的，执行模拟清单合同单价；工程量变化超过±30%的，</a:t>
            </a:r>
            <a:r>
              <a:rPr sz="2000" u="sng"/>
              <a:t>合同双方认为合同单价合理的，仍执行合同单价</a:t>
            </a:r>
            <a:r>
              <a:rPr sz="2000"/>
              <a:t>。工程量变化超过±30%的，</a:t>
            </a:r>
            <a:r>
              <a:rPr sz="2000" u="sng"/>
              <a:t>合同中有一方认为继续执行合同单价不合理的</a:t>
            </a:r>
            <a:r>
              <a:rPr sz="2000"/>
              <a:t>，则增加或减少的工程量部分按照模拟清单之外项目确定综合单价（原工程量执行原单价）；</a:t>
            </a:r>
            <a:endParaRPr sz="2000"/>
          </a:p>
        </p:txBody>
      </p:sp>
      <p:sp>
        <p:nvSpPr>
          <p:cNvPr id="5" name="文本框 4"/>
          <p:cNvSpPr txBox="1"/>
          <p:nvPr/>
        </p:nvSpPr>
        <p:spPr>
          <a:xfrm>
            <a:off x="598805" y="1355090"/>
            <a:ext cx="6824345" cy="398780"/>
          </a:xfrm>
          <a:prstGeom prst="rect">
            <a:avLst/>
          </a:prstGeom>
          <a:noFill/>
        </p:spPr>
        <p:txBody>
          <a:bodyPr wrap="square" rtlCol="0">
            <a:spAutoFit/>
          </a:bodyPr>
          <a:p>
            <a:r>
              <a:rPr lang="zh-CN" altLang="en-US" sz="2000" b="1">
                <a:sym typeface="+mn-ea"/>
              </a:rPr>
              <a:t>（二）风险承包范围</a:t>
            </a:r>
            <a:endParaRPr lang="zh-CN" altLang="en-US" sz="2000" b="1">
              <a:sym typeface="+mn-ea"/>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60375"/>
          </a:xfrm>
          <a:prstGeom prst="rect">
            <a:avLst/>
          </a:prstGeom>
          <a:noFill/>
        </p:spPr>
        <p:txBody>
          <a:bodyPr wrap="square" rtlCol="0">
            <a:spAutoFit/>
          </a:bodyPr>
          <a:p>
            <a:pPr algn="ctr"/>
            <a:r>
              <a:rPr lang="zh-CN" altLang="en-US" sz="2400">
                <a:solidFill>
                  <a:schemeClr val="bg1"/>
                </a:solidFill>
              </a:rPr>
              <a:t>三</a:t>
            </a:r>
            <a:endParaRPr lang="zh-CN" altLang="en-US" sz="2400">
              <a:solidFill>
                <a:schemeClr val="bg1"/>
              </a:solidFill>
            </a:endParaRPr>
          </a:p>
        </p:txBody>
      </p:sp>
      <p:sp>
        <p:nvSpPr>
          <p:cNvPr id="3" name="文本框 2"/>
          <p:cNvSpPr txBox="1"/>
          <p:nvPr/>
        </p:nvSpPr>
        <p:spPr>
          <a:xfrm>
            <a:off x="858520" y="254635"/>
            <a:ext cx="4319270" cy="460375"/>
          </a:xfrm>
          <a:prstGeom prst="rect">
            <a:avLst/>
          </a:prstGeom>
          <a:noFill/>
        </p:spPr>
        <p:txBody>
          <a:bodyPr wrap="square" rtlCol="0">
            <a:spAutoFit/>
          </a:bodyPr>
          <a:p>
            <a:pPr algn="ctr"/>
            <a:r>
              <a:rPr lang="zh-CN" altLang="en-US" sz="2400">
                <a:solidFill>
                  <a:schemeClr val="bg1"/>
                </a:solidFill>
              </a:rPr>
              <a:t>工程总承包合同价模式</a:t>
            </a:r>
            <a:endParaRPr lang="zh-CN" altLang="en-US" sz="2400">
              <a:solidFill>
                <a:schemeClr val="bg1"/>
              </a:solidFill>
            </a:endParaRPr>
          </a:p>
        </p:txBody>
      </p:sp>
      <p:sp>
        <p:nvSpPr>
          <p:cNvPr id="4" name="文本框 3"/>
          <p:cNvSpPr txBox="1"/>
          <p:nvPr/>
        </p:nvSpPr>
        <p:spPr>
          <a:xfrm>
            <a:off x="753110" y="1726565"/>
            <a:ext cx="10785475" cy="5120640"/>
          </a:xfrm>
          <a:prstGeom prst="rect">
            <a:avLst/>
          </a:prstGeom>
          <a:noFill/>
        </p:spPr>
        <p:txBody>
          <a:bodyPr wrap="square" rtlCol="0">
            <a:spAutoFit/>
          </a:bodyPr>
          <a:p>
            <a:pPr indent="457200" fontAlgn="auto">
              <a:lnSpc>
                <a:spcPct val="150000"/>
              </a:lnSpc>
            </a:pPr>
            <a:r>
              <a:rPr lang="en-US" sz="2000" b="1"/>
              <a:t>2</a:t>
            </a:r>
            <a:r>
              <a:rPr lang="zh-CN" altLang="en-US" sz="2000" b="1"/>
              <a:t>、</a:t>
            </a:r>
            <a:r>
              <a:rPr sz="2000" b="1"/>
              <a:t>增加价格调差方式</a:t>
            </a:r>
            <a:endParaRPr sz="2000" b="1"/>
          </a:p>
          <a:p>
            <a:pPr indent="457200" fontAlgn="auto">
              <a:lnSpc>
                <a:spcPct val="150000"/>
              </a:lnSpc>
            </a:pPr>
            <a:r>
              <a:rPr sz="2000" b="1"/>
              <a:t>（1）人工费</a:t>
            </a:r>
            <a:endParaRPr sz="2000" b="1"/>
          </a:p>
          <a:p>
            <a:pPr indent="457200" fontAlgn="auto">
              <a:lnSpc>
                <a:spcPct val="150000"/>
              </a:lnSpc>
            </a:pPr>
            <a:r>
              <a:rPr sz="2000"/>
              <a:t>第1种，按</a:t>
            </a:r>
            <a:r>
              <a:rPr sz="2000" u="sng"/>
              <a:t>        </a:t>
            </a:r>
            <a:r>
              <a:rPr sz="2000"/>
              <a:t>的</a:t>
            </a:r>
            <a:r>
              <a:rPr lang="zh-CN" sz="2000"/>
              <a:t>最高限价</a:t>
            </a:r>
            <a:r>
              <a:rPr sz="2000"/>
              <a:t>分表7的“人工、主要材料、施工机械项目与价格表”</a:t>
            </a:r>
            <a:r>
              <a:rPr lang="zh-CN" sz="2000"/>
              <a:t>（下同）</a:t>
            </a:r>
            <a:r>
              <a:rPr sz="2000"/>
              <a:t>的人工费总额，根据其文件规定进行调整；</a:t>
            </a:r>
            <a:endParaRPr sz="2000"/>
          </a:p>
          <a:p>
            <a:pPr indent="457200" fontAlgn="auto">
              <a:lnSpc>
                <a:spcPct val="150000"/>
              </a:lnSpc>
            </a:pPr>
            <a:r>
              <a:rPr sz="2000"/>
              <a:t>第2种，按固定价格范围的</a:t>
            </a:r>
            <a:r>
              <a:rPr sz="2000" u="sng"/>
              <a:t>    </a:t>
            </a:r>
            <a:r>
              <a:rPr sz="2000"/>
              <a:t>%计算人工费总额，根据其文件规定进行调整。</a:t>
            </a:r>
            <a:endParaRPr sz="2000"/>
          </a:p>
          <a:p>
            <a:pPr indent="457200" fontAlgn="auto">
              <a:lnSpc>
                <a:spcPct val="150000"/>
              </a:lnSpc>
            </a:pPr>
            <a:r>
              <a:rPr sz="2000" b="1"/>
              <a:t>（2）主要材料设备施工机械价格</a:t>
            </a:r>
            <a:endParaRPr sz="2000" b="1"/>
          </a:p>
          <a:p>
            <a:pPr indent="457200" fontAlgn="auto">
              <a:lnSpc>
                <a:spcPct val="150000"/>
              </a:lnSpc>
            </a:pPr>
            <a:r>
              <a:rPr sz="2000"/>
              <a:t>第1种，根据</a:t>
            </a:r>
            <a:r>
              <a:rPr sz="2000" u="sng"/>
              <a:t>        </a:t>
            </a:r>
            <a:r>
              <a:rPr sz="2000"/>
              <a:t>的分表7的数量和单价（作为基准价），施工期间材料、设备、施工机械市场价格变动累计超过合同包干范围总价±1%的，对超过部分的金额调整合同价；</a:t>
            </a:r>
            <a:endParaRPr sz="2000"/>
          </a:p>
          <a:p>
            <a:pPr indent="457200" fontAlgn="auto">
              <a:lnSpc>
                <a:spcPct val="150000"/>
              </a:lnSpc>
            </a:pPr>
            <a:r>
              <a:rPr sz="2000"/>
              <a:t>第2种，根据</a:t>
            </a:r>
            <a:r>
              <a:rPr sz="2000" u="sng"/>
              <a:t>         </a:t>
            </a:r>
            <a:r>
              <a:rPr sz="2000"/>
              <a:t>的分表7的数量和单价（作为基准价），施工期间当月某材料、设备、施工机械市场价格变动超过基准价±5%的，对该材料、设备、施工机械超过部分的金额调整合同价。</a:t>
            </a:r>
            <a:endParaRPr sz="2000"/>
          </a:p>
        </p:txBody>
      </p:sp>
      <p:sp>
        <p:nvSpPr>
          <p:cNvPr id="5" name="文本框 4"/>
          <p:cNvSpPr txBox="1"/>
          <p:nvPr/>
        </p:nvSpPr>
        <p:spPr>
          <a:xfrm>
            <a:off x="598805" y="1355090"/>
            <a:ext cx="6824345" cy="398780"/>
          </a:xfrm>
          <a:prstGeom prst="rect">
            <a:avLst/>
          </a:prstGeom>
          <a:noFill/>
        </p:spPr>
        <p:txBody>
          <a:bodyPr wrap="square" rtlCol="0">
            <a:spAutoFit/>
          </a:bodyPr>
          <a:p>
            <a:r>
              <a:rPr lang="zh-CN" altLang="en-US" sz="2000" b="1">
                <a:sym typeface="+mn-ea"/>
              </a:rPr>
              <a:t>（二）风险承包范围</a:t>
            </a:r>
            <a:endParaRPr lang="zh-CN" altLang="en-US" sz="2000" b="1">
              <a:sym typeface="+mn-ea"/>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60375"/>
          </a:xfrm>
          <a:prstGeom prst="rect">
            <a:avLst/>
          </a:prstGeom>
          <a:noFill/>
        </p:spPr>
        <p:txBody>
          <a:bodyPr wrap="square" rtlCol="0">
            <a:spAutoFit/>
          </a:bodyPr>
          <a:p>
            <a:pPr algn="ctr"/>
            <a:r>
              <a:rPr lang="zh-CN" altLang="en-US" sz="2400">
                <a:solidFill>
                  <a:schemeClr val="bg1"/>
                </a:solidFill>
              </a:rPr>
              <a:t>四</a:t>
            </a:r>
            <a:endParaRPr lang="zh-CN" altLang="en-US" sz="2400">
              <a:solidFill>
                <a:schemeClr val="bg1"/>
              </a:solidFill>
            </a:endParaRPr>
          </a:p>
        </p:txBody>
      </p:sp>
      <p:sp>
        <p:nvSpPr>
          <p:cNvPr id="3" name="文本框 2"/>
          <p:cNvSpPr txBox="1"/>
          <p:nvPr/>
        </p:nvSpPr>
        <p:spPr>
          <a:xfrm>
            <a:off x="859155" y="254635"/>
            <a:ext cx="4319270" cy="460375"/>
          </a:xfrm>
          <a:prstGeom prst="rect">
            <a:avLst/>
          </a:prstGeom>
          <a:noFill/>
        </p:spPr>
        <p:txBody>
          <a:bodyPr wrap="square" rtlCol="0">
            <a:spAutoFit/>
          </a:bodyPr>
          <a:p>
            <a:pPr algn="ctr"/>
            <a:r>
              <a:rPr lang="zh-CN" altLang="en-US" sz="2400">
                <a:solidFill>
                  <a:schemeClr val="bg1"/>
                </a:solidFill>
              </a:rPr>
              <a:t>工程总承包投标报价</a:t>
            </a:r>
            <a:endParaRPr lang="zh-CN" altLang="en-US" sz="2400">
              <a:solidFill>
                <a:schemeClr val="bg1"/>
              </a:solidFill>
            </a:endParaRPr>
          </a:p>
        </p:txBody>
      </p:sp>
      <p:sp>
        <p:nvSpPr>
          <p:cNvPr id="4" name="文本框 3"/>
          <p:cNvSpPr txBox="1"/>
          <p:nvPr/>
        </p:nvSpPr>
        <p:spPr>
          <a:xfrm>
            <a:off x="753110" y="1726565"/>
            <a:ext cx="10785475" cy="5120640"/>
          </a:xfrm>
          <a:prstGeom prst="rect">
            <a:avLst/>
          </a:prstGeom>
          <a:noFill/>
        </p:spPr>
        <p:txBody>
          <a:bodyPr wrap="square" rtlCol="0">
            <a:spAutoFit/>
          </a:bodyPr>
          <a:p>
            <a:pPr indent="457200" fontAlgn="auto">
              <a:lnSpc>
                <a:spcPct val="150000"/>
              </a:lnSpc>
            </a:pPr>
            <a:r>
              <a:rPr sz="2000"/>
              <a:t>1、投标报价中模拟清单综合单价，为一口价，不再要求报人工费、材料费等综合单价组成（也无需报费率利润率等），投标报价依据不再提及定额和信息价。落实市场自主报价，理论上可以使用EXCEL报价。</a:t>
            </a:r>
            <a:endParaRPr sz="2000"/>
          </a:p>
          <a:p>
            <a:pPr indent="457200" fontAlgn="auto">
              <a:lnSpc>
                <a:spcPct val="150000"/>
              </a:lnSpc>
            </a:pPr>
            <a:r>
              <a:rPr sz="2000"/>
              <a:t>2</a:t>
            </a:r>
            <a:r>
              <a:rPr lang="en-US" sz="2000"/>
              <a:t>.1</a:t>
            </a:r>
            <a:r>
              <a:rPr sz="2000"/>
              <a:t>、固定总价</a:t>
            </a:r>
            <a:r>
              <a:rPr lang="zh-CN" sz="2000"/>
              <a:t>合同</a:t>
            </a:r>
            <a:r>
              <a:rPr sz="2000"/>
              <a:t>，</a:t>
            </a:r>
            <a:r>
              <a:rPr lang="zh-CN" sz="2000"/>
              <a:t>固定总价部分</a:t>
            </a:r>
            <a:r>
              <a:rPr sz="2000"/>
              <a:t>投标人自行计算工程量</a:t>
            </a:r>
            <a:r>
              <a:rPr lang="zh-CN" sz="2000"/>
              <a:t>并填报模拟清单单价</a:t>
            </a:r>
            <a:r>
              <a:rPr sz="2000"/>
              <a:t>，也可以适当增加投标人模拟清单【单价合同不允许】</a:t>
            </a:r>
            <a:r>
              <a:rPr lang="zh-CN" sz="2000"/>
              <a:t>；</a:t>
            </a:r>
            <a:r>
              <a:rPr sz="2000">
                <a:sym typeface="+mn-ea"/>
              </a:rPr>
              <a:t>未组成投标总价（无工程量的）和暂定金额的的模拟清单，投标人无需报价，实施中执行招标人的综合单价下浮后作为合同单价</a:t>
            </a:r>
            <a:r>
              <a:rPr lang="zh-CN" sz="2000">
                <a:sym typeface="+mn-ea"/>
              </a:rPr>
              <a:t>；</a:t>
            </a:r>
            <a:endParaRPr lang="zh-CN" sz="2000">
              <a:sym typeface="+mn-ea"/>
            </a:endParaRPr>
          </a:p>
          <a:p>
            <a:pPr indent="457200" fontAlgn="auto">
              <a:lnSpc>
                <a:spcPct val="150000"/>
              </a:lnSpc>
            </a:pPr>
            <a:r>
              <a:rPr lang="en-US" sz="2000"/>
              <a:t>2.2</a:t>
            </a:r>
            <a:r>
              <a:rPr lang="zh-CN" altLang="en-US" sz="2000"/>
              <a:t>、标前固定单价合同，按招标人的工程量相应模拟清单报价，工程量不能修改；</a:t>
            </a:r>
            <a:r>
              <a:rPr sz="2000">
                <a:sym typeface="+mn-ea"/>
              </a:rPr>
              <a:t>未组成投标总价（无工程量的）的模拟清单，投标人无需报价，实施中执行招标人的综合单价下浮后作为合同单价</a:t>
            </a:r>
            <a:r>
              <a:rPr lang="zh-CN" sz="2000">
                <a:sym typeface="+mn-ea"/>
              </a:rPr>
              <a:t>；</a:t>
            </a:r>
            <a:endParaRPr lang="zh-CN" sz="2000">
              <a:sym typeface="+mn-ea"/>
            </a:endParaRPr>
          </a:p>
          <a:p>
            <a:pPr indent="457200" fontAlgn="auto">
              <a:lnSpc>
                <a:spcPct val="150000"/>
              </a:lnSpc>
            </a:pPr>
            <a:r>
              <a:rPr lang="en-US" sz="2000">
                <a:sym typeface="+mn-ea"/>
              </a:rPr>
              <a:t>2.3</a:t>
            </a:r>
            <a:r>
              <a:rPr lang="zh-CN" altLang="en-US" sz="2000">
                <a:sym typeface="+mn-ea"/>
              </a:rPr>
              <a:t>、标后固定单价合同，投标报价根据最高限价的组成内容报价，实际为下浮率报价。</a:t>
            </a:r>
            <a:endParaRPr lang="zh-CN" altLang="en-US" sz="2000">
              <a:sym typeface="+mn-ea"/>
            </a:endParaRPr>
          </a:p>
          <a:p>
            <a:pPr indent="457200" fontAlgn="auto">
              <a:lnSpc>
                <a:spcPct val="150000"/>
              </a:lnSpc>
            </a:pPr>
            <a:r>
              <a:rPr lang="en-US" sz="2000"/>
              <a:t>3</a:t>
            </a:r>
            <a:r>
              <a:rPr sz="2000"/>
              <a:t>、总价措施项目费按项包干，除建设规模与范围的变更外不调。</a:t>
            </a:r>
            <a:endParaRPr sz="2000"/>
          </a:p>
        </p:txBody>
      </p:sp>
      <p:sp>
        <p:nvSpPr>
          <p:cNvPr id="5" name="文本框 4"/>
          <p:cNvSpPr txBox="1"/>
          <p:nvPr/>
        </p:nvSpPr>
        <p:spPr>
          <a:xfrm>
            <a:off x="598805" y="1355090"/>
            <a:ext cx="6824345" cy="398780"/>
          </a:xfrm>
          <a:prstGeom prst="rect">
            <a:avLst/>
          </a:prstGeom>
          <a:noFill/>
        </p:spPr>
        <p:txBody>
          <a:bodyPr wrap="square" rtlCol="0">
            <a:spAutoFit/>
          </a:bodyPr>
          <a:p>
            <a:r>
              <a:rPr lang="zh-CN" altLang="en-US" sz="2000" b="1">
                <a:sym typeface="+mn-ea"/>
              </a:rPr>
              <a:t>（一）自主报价</a:t>
            </a:r>
            <a:endParaRPr lang="zh-CN" altLang="en-US" sz="2000" b="1">
              <a:sym typeface="+mn-ea"/>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60375"/>
          </a:xfrm>
          <a:prstGeom prst="rect">
            <a:avLst/>
          </a:prstGeom>
          <a:noFill/>
        </p:spPr>
        <p:txBody>
          <a:bodyPr wrap="square" rtlCol="0">
            <a:spAutoFit/>
          </a:bodyPr>
          <a:p>
            <a:pPr algn="ctr"/>
            <a:r>
              <a:rPr lang="zh-CN" altLang="en-US" sz="2400">
                <a:solidFill>
                  <a:schemeClr val="bg1"/>
                </a:solidFill>
              </a:rPr>
              <a:t>四</a:t>
            </a:r>
            <a:endParaRPr lang="zh-CN" altLang="en-US" sz="2400">
              <a:solidFill>
                <a:schemeClr val="bg1"/>
              </a:solidFill>
            </a:endParaRPr>
          </a:p>
        </p:txBody>
      </p:sp>
      <p:sp>
        <p:nvSpPr>
          <p:cNvPr id="3" name="文本框 2"/>
          <p:cNvSpPr txBox="1"/>
          <p:nvPr/>
        </p:nvSpPr>
        <p:spPr>
          <a:xfrm>
            <a:off x="859155" y="254635"/>
            <a:ext cx="4319270" cy="460375"/>
          </a:xfrm>
          <a:prstGeom prst="rect">
            <a:avLst/>
          </a:prstGeom>
          <a:noFill/>
        </p:spPr>
        <p:txBody>
          <a:bodyPr wrap="square" rtlCol="0">
            <a:spAutoFit/>
          </a:bodyPr>
          <a:p>
            <a:pPr algn="ctr"/>
            <a:r>
              <a:rPr lang="zh-CN" altLang="en-US" sz="2400">
                <a:solidFill>
                  <a:schemeClr val="bg1"/>
                </a:solidFill>
              </a:rPr>
              <a:t>工程总承包投标报价</a:t>
            </a:r>
            <a:endParaRPr lang="zh-CN" altLang="en-US" sz="2400">
              <a:solidFill>
                <a:schemeClr val="bg1"/>
              </a:solidFill>
            </a:endParaRPr>
          </a:p>
        </p:txBody>
      </p:sp>
      <p:sp>
        <p:nvSpPr>
          <p:cNvPr id="4" name="文本框 3"/>
          <p:cNvSpPr txBox="1"/>
          <p:nvPr/>
        </p:nvSpPr>
        <p:spPr>
          <a:xfrm>
            <a:off x="753110" y="1726565"/>
            <a:ext cx="10785475" cy="2861310"/>
          </a:xfrm>
          <a:prstGeom prst="rect">
            <a:avLst/>
          </a:prstGeom>
          <a:noFill/>
        </p:spPr>
        <p:txBody>
          <a:bodyPr wrap="square" rtlCol="0">
            <a:spAutoFit/>
          </a:bodyPr>
          <a:p>
            <a:pPr indent="457200" fontAlgn="auto">
              <a:lnSpc>
                <a:spcPct val="150000"/>
              </a:lnSpc>
            </a:pPr>
            <a:r>
              <a:rPr sz="2000"/>
              <a:t>（1）投标人的综合单价与招标人提供的模拟清单中相应综合单价的偏差不得高于10%或低于20%，超过上述幅度的，</a:t>
            </a:r>
            <a:r>
              <a:rPr sz="2000" b="1" u="sng"/>
              <a:t>中标后出现工程量变化</a:t>
            </a:r>
            <a:r>
              <a:rPr sz="2000"/>
              <a:t>，比较投标人的综合单价与招标人综合单价，工程量增加部分执行较低的单价、减少部分执行较高的单价。</a:t>
            </a:r>
            <a:endParaRPr sz="2000"/>
          </a:p>
          <a:p>
            <a:pPr indent="457200" fontAlgn="auto">
              <a:lnSpc>
                <a:spcPct val="150000"/>
              </a:lnSpc>
            </a:pPr>
            <a:r>
              <a:rPr sz="2000"/>
              <a:t>（2）【适用于总价包干】投标人可以根据项目实际适当增加模拟清单并报价，</a:t>
            </a:r>
            <a:r>
              <a:rPr sz="2000" b="1" u="sng"/>
              <a:t>中标后遇到发生该项目变更的</a:t>
            </a:r>
            <a:r>
              <a:rPr sz="2000"/>
              <a:t>，其综合单价与发包人及经有关部门审核（如需）的综合单价的偏差不高于10%且不低于20%的，则按中标人的综合单价执行；否则按实结算。</a:t>
            </a:r>
            <a:endParaRPr sz="2000"/>
          </a:p>
        </p:txBody>
      </p:sp>
      <p:sp>
        <p:nvSpPr>
          <p:cNvPr id="5" name="文本框 4"/>
          <p:cNvSpPr txBox="1"/>
          <p:nvPr/>
        </p:nvSpPr>
        <p:spPr>
          <a:xfrm>
            <a:off x="598805" y="1355090"/>
            <a:ext cx="6824345" cy="398780"/>
          </a:xfrm>
          <a:prstGeom prst="rect">
            <a:avLst/>
          </a:prstGeom>
          <a:noFill/>
        </p:spPr>
        <p:txBody>
          <a:bodyPr wrap="square" rtlCol="0">
            <a:spAutoFit/>
          </a:bodyPr>
          <a:p>
            <a:r>
              <a:rPr lang="zh-CN" altLang="en-US" sz="2000" b="1">
                <a:sym typeface="+mn-ea"/>
              </a:rPr>
              <a:t>（二）约束严重不平衡报价</a:t>
            </a:r>
            <a:endParaRPr lang="zh-CN" altLang="en-US" sz="2000" b="1">
              <a:sym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858520" y="254635"/>
            <a:ext cx="4319270" cy="483235"/>
          </a:xfrm>
          <a:prstGeom prst="rect">
            <a:avLst/>
          </a:prstGeom>
          <a:noFill/>
        </p:spPr>
        <p:txBody>
          <a:bodyPr wrap="square" rtlCol="0">
            <a:spAutoFit/>
          </a:bodyPr>
          <a:p>
            <a:pPr algn="ctr"/>
            <a:r>
              <a:rPr lang="zh-CN" altLang="en-US" sz="2400">
                <a:solidFill>
                  <a:schemeClr val="bg1"/>
                </a:solidFill>
              </a:rPr>
              <a:t>背景</a:t>
            </a:r>
            <a:endParaRPr lang="zh-CN" altLang="en-US" sz="2400">
              <a:solidFill>
                <a:schemeClr val="bg1"/>
              </a:solidFill>
            </a:endParaRPr>
          </a:p>
        </p:txBody>
      </p:sp>
      <p:sp>
        <p:nvSpPr>
          <p:cNvPr id="4" name="文本框 3"/>
          <p:cNvSpPr txBox="1"/>
          <p:nvPr/>
        </p:nvSpPr>
        <p:spPr>
          <a:xfrm>
            <a:off x="727075" y="1077595"/>
            <a:ext cx="10303510" cy="5120640"/>
          </a:xfrm>
          <a:prstGeom prst="rect">
            <a:avLst/>
          </a:prstGeom>
          <a:noFill/>
        </p:spPr>
        <p:txBody>
          <a:bodyPr wrap="square" rtlCol="0">
            <a:spAutoFit/>
          </a:bodyPr>
          <a:p>
            <a:pPr indent="457200" fontAlgn="auto">
              <a:lnSpc>
                <a:spcPct val="150000"/>
              </a:lnSpc>
            </a:pPr>
            <a:r>
              <a:rPr lang="zh-CN" altLang="en-US" sz="2000">
                <a:latin typeface="楷体" charset="0"/>
                <a:ea typeface="楷体" charset="0"/>
                <a:sym typeface="+mn-ea"/>
              </a:rPr>
              <a:t>概念区别：工程总承包，施工总承包，</a:t>
            </a:r>
            <a:r>
              <a:rPr lang="en-US" altLang="zh-CN" sz="2000">
                <a:latin typeface="楷体" charset="0"/>
                <a:ea typeface="楷体" charset="0"/>
                <a:sym typeface="+mn-ea"/>
              </a:rPr>
              <a:t>EPC</a:t>
            </a:r>
            <a:r>
              <a:rPr lang="zh-CN" altLang="en-US" sz="2000">
                <a:latin typeface="楷体" charset="0"/>
                <a:ea typeface="楷体" charset="0"/>
                <a:sym typeface="+mn-ea"/>
              </a:rPr>
              <a:t>，设计施工一体化</a:t>
            </a:r>
            <a:r>
              <a:rPr lang="zh-CN" altLang="en-US" sz="2000">
                <a:latin typeface="楷体" charset="0"/>
                <a:ea typeface="楷体" charset="0"/>
                <a:sym typeface="+mn-ea"/>
              </a:rPr>
              <a:t>。</a:t>
            </a:r>
            <a:endParaRPr lang="zh-CN" altLang="en-US" sz="2000">
              <a:latin typeface="楷体" charset="0"/>
              <a:ea typeface="楷体" charset="0"/>
              <a:sym typeface="+mn-ea"/>
            </a:endParaRPr>
          </a:p>
          <a:p>
            <a:pPr indent="457200" fontAlgn="auto">
              <a:lnSpc>
                <a:spcPct val="150000"/>
              </a:lnSpc>
            </a:pPr>
            <a:r>
              <a:rPr lang="zh-CN" altLang="en-US" sz="2000"/>
              <a:t>福建省作为全国试点工程总承包建设新模式的</a:t>
            </a:r>
            <a:r>
              <a:rPr lang="zh-CN" altLang="en-US" sz="2000">
                <a:sym typeface="+mn-ea"/>
              </a:rPr>
              <a:t>首批</a:t>
            </a:r>
            <a:r>
              <a:rPr lang="en-US" altLang="zh-CN" sz="2000">
                <a:sym typeface="+mn-ea"/>
              </a:rPr>
              <a:t>8</a:t>
            </a:r>
            <a:r>
              <a:rPr lang="zh-CN" altLang="en-US" sz="2000">
                <a:sym typeface="+mn-ea"/>
              </a:rPr>
              <a:t>个省市之一</a:t>
            </a:r>
            <a:r>
              <a:rPr lang="zh-CN" altLang="en-US" sz="2000"/>
              <a:t>，已试行两年多了，主要作法是：</a:t>
            </a:r>
            <a:r>
              <a:rPr lang="zh-CN" altLang="en-US" sz="2000" b="1"/>
              <a:t>公布试点工程总承包单位和全过程咨询单位，推行限额设计、施工图预算后审，装配式建筑全面推行。</a:t>
            </a:r>
            <a:r>
              <a:rPr lang="zh-CN" altLang="en-US" sz="2000"/>
              <a:t>上述试行办法已经于</a:t>
            </a:r>
            <a:r>
              <a:rPr lang="en-US" altLang="zh-CN" sz="2000"/>
              <a:t>2019</a:t>
            </a:r>
            <a:r>
              <a:rPr lang="zh-CN" altLang="en-US" sz="2000"/>
              <a:t>年年底全部失效。</a:t>
            </a:r>
            <a:r>
              <a:rPr lang="zh-CN" altLang="en-US" sz="2000" b="1"/>
              <a:t>效果：</a:t>
            </a:r>
            <a:r>
              <a:rPr lang="zh-CN" altLang="en-US" sz="2000">
                <a:sym typeface="+mn-ea"/>
              </a:rPr>
              <a:t>减少了招标环节、缩短了建设前期招标时间，设计与施工协同效率得到极大提高，我省一些标志性大型建筑的建设速度和质量大幅加快与提升。</a:t>
            </a:r>
            <a:r>
              <a:rPr lang="zh-CN" altLang="en-US" sz="2000" b="1"/>
              <a:t>问题：</a:t>
            </a:r>
            <a:r>
              <a:rPr lang="zh-CN" altLang="en-US" sz="2000" b="1"/>
              <a:t>规避招标监管假</a:t>
            </a:r>
            <a:r>
              <a:rPr lang="en-US" altLang="zh-CN" sz="2000" b="1"/>
              <a:t>EPC</a:t>
            </a:r>
            <a:r>
              <a:rPr lang="zh-CN" altLang="en-US" sz="2000" b="1"/>
              <a:t>，</a:t>
            </a:r>
            <a:r>
              <a:rPr lang="en-US" altLang="zh-CN" sz="2000" b="1"/>
              <a:t>EPC</a:t>
            </a:r>
            <a:r>
              <a:rPr lang="zh-CN" altLang="en-US" sz="2000" b="1"/>
              <a:t>招标粗制滥造带来的超限额、超概算、支付难、结算难、纠纷争议、企业亏损等突出问题。</a:t>
            </a:r>
            <a:r>
              <a:rPr lang="zh-CN" altLang="en-US" sz="2000"/>
              <a:t>为进一步规范工程总承包招标投标，省厅陆续发布了</a:t>
            </a:r>
            <a:r>
              <a:rPr lang="en-US" altLang="zh-CN" sz="2000"/>
              <a:t>2</a:t>
            </a:r>
            <a:r>
              <a:rPr lang="zh-CN" altLang="en-US" sz="2000"/>
              <a:t>个文件</a:t>
            </a:r>
            <a:r>
              <a:rPr lang="en-US" altLang="zh-CN" sz="2000"/>
              <a:t>3</a:t>
            </a:r>
            <a:r>
              <a:rPr lang="zh-CN" altLang="en-US" sz="2000"/>
              <a:t>个内容（政策、法律、造价深度融合）</a:t>
            </a:r>
            <a:endParaRPr lang="zh-CN" altLang="en-US" sz="2000"/>
          </a:p>
          <a:p>
            <a:pPr indent="457200" fontAlgn="auto">
              <a:lnSpc>
                <a:spcPct val="150000"/>
              </a:lnSpc>
            </a:pPr>
            <a:r>
              <a:rPr lang="en-US" altLang="zh-CN" sz="2000" b="1"/>
              <a:t>1</a:t>
            </a:r>
            <a:r>
              <a:rPr lang="zh-CN" altLang="en-US" sz="2000" b="1"/>
              <a:t>、规范工程总承包招投标活动有关事项；（适用范围、资格条件、评分办法）</a:t>
            </a:r>
            <a:endParaRPr lang="zh-CN" altLang="en-US" sz="2000" b="1"/>
          </a:p>
          <a:p>
            <a:pPr indent="457200" fontAlgn="auto">
              <a:lnSpc>
                <a:spcPct val="150000"/>
              </a:lnSpc>
            </a:pPr>
            <a:r>
              <a:rPr lang="en-US" altLang="zh-CN" sz="2000" b="1"/>
              <a:t>2</a:t>
            </a:r>
            <a:r>
              <a:rPr lang="zh-CN" altLang="en-US" sz="2000" b="1"/>
              <a:t>、</a:t>
            </a:r>
            <a:r>
              <a:rPr lang="zh-CN" altLang="en-US" sz="2000" b="1"/>
              <a:t>标准工程总承包招标文件；（加上投标要求、合同范本、模拟清单等）</a:t>
            </a:r>
            <a:endParaRPr lang="zh-CN" altLang="en-US" sz="2000" b="1"/>
          </a:p>
          <a:p>
            <a:pPr indent="457200" fontAlgn="auto">
              <a:lnSpc>
                <a:spcPct val="150000"/>
              </a:lnSpc>
            </a:pPr>
            <a:r>
              <a:rPr lang="en-US" altLang="zh-CN" sz="2000" b="1"/>
              <a:t>3</a:t>
            </a:r>
            <a:r>
              <a:rPr lang="zh-CN" altLang="en-US" sz="2000" b="1"/>
              <a:t>、工程总承包模拟清单计价与计量规则。（配套补充文件，从如何编制角度）</a:t>
            </a:r>
            <a:endParaRPr lang="zh-CN" altLang="en-US" sz="2000" b="1"/>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60375"/>
          </a:xfrm>
          <a:prstGeom prst="rect">
            <a:avLst/>
          </a:prstGeom>
          <a:noFill/>
        </p:spPr>
        <p:txBody>
          <a:bodyPr wrap="square" rtlCol="0">
            <a:spAutoFit/>
          </a:bodyPr>
          <a:p>
            <a:pPr algn="ctr"/>
            <a:r>
              <a:rPr lang="zh-CN" altLang="en-US" sz="2400">
                <a:solidFill>
                  <a:schemeClr val="bg1"/>
                </a:solidFill>
              </a:rPr>
              <a:t>四</a:t>
            </a:r>
            <a:endParaRPr lang="zh-CN" altLang="en-US" sz="2400">
              <a:solidFill>
                <a:schemeClr val="bg1"/>
              </a:solidFill>
            </a:endParaRPr>
          </a:p>
        </p:txBody>
      </p:sp>
      <p:sp>
        <p:nvSpPr>
          <p:cNvPr id="3" name="文本框 2"/>
          <p:cNvSpPr txBox="1"/>
          <p:nvPr/>
        </p:nvSpPr>
        <p:spPr>
          <a:xfrm>
            <a:off x="859155" y="254635"/>
            <a:ext cx="4319270" cy="460375"/>
          </a:xfrm>
          <a:prstGeom prst="rect">
            <a:avLst/>
          </a:prstGeom>
          <a:noFill/>
        </p:spPr>
        <p:txBody>
          <a:bodyPr wrap="square" rtlCol="0">
            <a:spAutoFit/>
          </a:bodyPr>
          <a:p>
            <a:pPr algn="ctr"/>
            <a:r>
              <a:rPr lang="zh-CN" altLang="en-US" sz="2400">
                <a:solidFill>
                  <a:schemeClr val="bg1"/>
                </a:solidFill>
              </a:rPr>
              <a:t>工程总承包投标报价</a:t>
            </a:r>
            <a:endParaRPr lang="zh-CN" altLang="en-US" sz="2400">
              <a:solidFill>
                <a:schemeClr val="bg1"/>
              </a:solidFill>
            </a:endParaRPr>
          </a:p>
        </p:txBody>
      </p:sp>
      <p:sp>
        <p:nvSpPr>
          <p:cNvPr id="4" name="文本框 3"/>
          <p:cNvSpPr txBox="1"/>
          <p:nvPr/>
        </p:nvSpPr>
        <p:spPr>
          <a:xfrm>
            <a:off x="753110" y="1726565"/>
            <a:ext cx="10785475" cy="4246245"/>
          </a:xfrm>
          <a:prstGeom prst="rect">
            <a:avLst/>
          </a:prstGeom>
          <a:noFill/>
        </p:spPr>
        <p:txBody>
          <a:bodyPr wrap="square" rtlCol="0">
            <a:spAutoFit/>
          </a:bodyPr>
          <a:p>
            <a:pPr indent="457200" fontAlgn="auto">
              <a:lnSpc>
                <a:spcPct val="150000"/>
              </a:lnSpc>
            </a:pPr>
            <a:r>
              <a:rPr sz="2000" b="1"/>
              <a:t>清标存在的问题：工作量大，小错误引发废标不合理，应发现未发现引起标后投诉争议大。修正是通行做法。范本采用标后修正，标前不清标、不轻易废标。</a:t>
            </a:r>
            <a:endParaRPr sz="2000" b="1"/>
          </a:p>
          <a:p>
            <a:pPr indent="457200" fontAlgn="auto">
              <a:lnSpc>
                <a:spcPct val="150000"/>
              </a:lnSpc>
            </a:pPr>
            <a:r>
              <a:rPr sz="2000"/>
              <a:t>1、【无条件修正】中标人在签订合同前自行检查中标价组成中是否存在下列情形。存在下列情形的，需在签订合同前按照中标价不变原则自行修正，并经招标人确认。否则，按照以下约定罚减相应金额：（1）汇总错误，（2）修改暂定金额，（3）【标前单价合同】修改暂定工程量的。</a:t>
            </a:r>
            <a:endParaRPr sz="2000"/>
          </a:p>
          <a:p>
            <a:pPr indent="457200" fontAlgn="auto">
              <a:lnSpc>
                <a:spcPct val="150000"/>
              </a:lnSpc>
            </a:pPr>
            <a:r>
              <a:rPr sz="2000"/>
              <a:t>2、【有条件修正】投标人修改模拟清单的名称、特征、内容造成与招标人的意思表达差异的，按照不利于中标人的办法：</a:t>
            </a:r>
            <a:r>
              <a:rPr sz="2000" b="1" u="sng"/>
              <a:t>中标后出现工程量变化</a:t>
            </a:r>
            <a:r>
              <a:rPr sz="2000"/>
              <a:t>，比较投标人的综合单价与招标人综合单价，工程量增加部分执行较低的单价、减少部分执行较高的单价。</a:t>
            </a:r>
            <a:endParaRPr sz="2000"/>
          </a:p>
        </p:txBody>
      </p:sp>
      <p:sp>
        <p:nvSpPr>
          <p:cNvPr id="5" name="文本框 4"/>
          <p:cNvSpPr txBox="1"/>
          <p:nvPr/>
        </p:nvSpPr>
        <p:spPr>
          <a:xfrm>
            <a:off x="598805" y="1355090"/>
            <a:ext cx="6824345" cy="398780"/>
          </a:xfrm>
          <a:prstGeom prst="rect">
            <a:avLst/>
          </a:prstGeom>
          <a:noFill/>
        </p:spPr>
        <p:txBody>
          <a:bodyPr wrap="square" rtlCol="0">
            <a:spAutoFit/>
          </a:bodyPr>
          <a:p>
            <a:r>
              <a:rPr lang="zh-CN" altLang="en-US" sz="2000" b="1">
                <a:sym typeface="+mn-ea"/>
              </a:rPr>
              <a:t>（三）清单报价偏差实行标后修正</a:t>
            </a:r>
            <a:endParaRPr lang="zh-CN" altLang="en-US" sz="2000" b="1">
              <a:sym typeface="+mn-ea"/>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60375"/>
          </a:xfrm>
          <a:prstGeom prst="rect">
            <a:avLst/>
          </a:prstGeom>
          <a:noFill/>
        </p:spPr>
        <p:txBody>
          <a:bodyPr wrap="square" rtlCol="0">
            <a:spAutoFit/>
          </a:bodyPr>
          <a:p>
            <a:pPr algn="ctr"/>
            <a:r>
              <a:rPr lang="zh-CN" altLang="en-US" sz="2400">
                <a:solidFill>
                  <a:schemeClr val="bg1"/>
                </a:solidFill>
              </a:rPr>
              <a:t>四</a:t>
            </a:r>
            <a:endParaRPr lang="zh-CN" altLang="en-US" sz="2400">
              <a:solidFill>
                <a:schemeClr val="bg1"/>
              </a:solidFill>
            </a:endParaRPr>
          </a:p>
        </p:txBody>
      </p:sp>
      <p:sp>
        <p:nvSpPr>
          <p:cNvPr id="3" name="文本框 2"/>
          <p:cNvSpPr txBox="1"/>
          <p:nvPr/>
        </p:nvSpPr>
        <p:spPr>
          <a:xfrm>
            <a:off x="859155" y="254635"/>
            <a:ext cx="4319270" cy="460375"/>
          </a:xfrm>
          <a:prstGeom prst="rect">
            <a:avLst/>
          </a:prstGeom>
          <a:noFill/>
        </p:spPr>
        <p:txBody>
          <a:bodyPr wrap="square" rtlCol="0">
            <a:spAutoFit/>
          </a:bodyPr>
          <a:p>
            <a:pPr algn="ctr"/>
            <a:r>
              <a:rPr lang="zh-CN" altLang="en-US" sz="2400">
                <a:solidFill>
                  <a:schemeClr val="bg1"/>
                </a:solidFill>
              </a:rPr>
              <a:t>工程总承包投标报价</a:t>
            </a:r>
            <a:endParaRPr lang="zh-CN" altLang="en-US" sz="2400">
              <a:solidFill>
                <a:schemeClr val="bg1"/>
              </a:solidFill>
            </a:endParaRPr>
          </a:p>
        </p:txBody>
      </p:sp>
      <p:sp>
        <p:nvSpPr>
          <p:cNvPr id="4" name="文本框 3"/>
          <p:cNvSpPr txBox="1"/>
          <p:nvPr/>
        </p:nvSpPr>
        <p:spPr>
          <a:xfrm>
            <a:off x="753110" y="1726565"/>
            <a:ext cx="10785475" cy="1938020"/>
          </a:xfrm>
          <a:prstGeom prst="rect">
            <a:avLst/>
          </a:prstGeom>
          <a:noFill/>
        </p:spPr>
        <p:txBody>
          <a:bodyPr wrap="square" rtlCol="0">
            <a:spAutoFit/>
          </a:bodyPr>
          <a:p>
            <a:pPr indent="457200" fontAlgn="auto">
              <a:lnSpc>
                <a:spcPct val="150000"/>
              </a:lnSpc>
            </a:pPr>
            <a:r>
              <a:rPr sz="2000"/>
              <a:t>1、已标价模拟清单（包括上述报价要求的偏差修正）</a:t>
            </a:r>
            <a:endParaRPr sz="2000"/>
          </a:p>
          <a:p>
            <a:pPr indent="457200" fontAlgn="auto">
              <a:lnSpc>
                <a:spcPct val="150000"/>
              </a:lnSpc>
            </a:pPr>
            <a:r>
              <a:rPr sz="2000"/>
              <a:t>2、未组成投标总价（无工程量的）和暂定金额的的模拟清单，投标人无需报价，实施中执行招标人的综合单价下浮后作为合同单价。</a:t>
            </a:r>
            <a:endParaRPr sz="2000"/>
          </a:p>
          <a:p>
            <a:pPr indent="457200" fontAlgn="auto">
              <a:lnSpc>
                <a:spcPct val="150000"/>
              </a:lnSpc>
            </a:pPr>
            <a:r>
              <a:rPr sz="2000"/>
              <a:t>3、主材价格无需报价，实施中作为变更时计算材料价差的依据。</a:t>
            </a:r>
            <a:endParaRPr sz="2000"/>
          </a:p>
        </p:txBody>
      </p:sp>
      <p:sp>
        <p:nvSpPr>
          <p:cNvPr id="5" name="文本框 4"/>
          <p:cNvSpPr txBox="1"/>
          <p:nvPr/>
        </p:nvSpPr>
        <p:spPr>
          <a:xfrm>
            <a:off x="598805" y="1355090"/>
            <a:ext cx="6824345" cy="398780"/>
          </a:xfrm>
          <a:prstGeom prst="rect">
            <a:avLst/>
          </a:prstGeom>
          <a:noFill/>
        </p:spPr>
        <p:txBody>
          <a:bodyPr wrap="square" rtlCol="0">
            <a:spAutoFit/>
          </a:bodyPr>
          <a:p>
            <a:r>
              <a:rPr lang="zh-CN" altLang="en-US" sz="2000" b="1">
                <a:sym typeface="+mn-ea"/>
              </a:rPr>
              <a:t>（四）模拟清单合同单价的组成内容</a:t>
            </a:r>
            <a:endParaRPr lang="zh-CN" altLang="en-US" sz="2000" b="1">
              <a:sym typeface="+mn-ea"/>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60375"/>
          </a:xfrm>
          <a:prstGeom prst="rect">
            <a:avLst/>
          </a:prstGeom>
          <a:noFill/>
        </p:spPr>
        <p:txBody>
          <a:bodyPr wrap="square" rtlCol="0">
            <a:spAutoFit/>
          </a:bodyPr>
          <a:p>
            <a:pPr algn="ctr"/>
            <a:r>
              <a:rPr lang="zh-CN" altLang="en-US" sz="2400">
                <a:solidFill>
                  <a:schemeClr val="bg1"/>
                </a:solidFill>
              </a:rPr>
              <a:t>五</a:t>
            </a:r>
            <a:endParaRPr lang="zh-CN" altLang="en-US" sz="2400">
              <a:solidFill>
                <a:schemeClr val="bg1"/>
              </a:solidFill>
            </a:endParaRPr>
          </a:p>
        </p:txBody>
      </p:sp>
      <p:sp>
        <p:nvSpPr>
          <p:cNvPr id="3" name="文本框 2"/>
          <p:cNvSpPr txBox="1"/>
          <p:nvPr/>
        </p:nvSpPr>
        <p:spPr>
          <a:xfrm>
            <a:off x="859155" y="254635"/>
            <a:ext cx="4319270" cy="460375"/>
          </a:xfrm>
          <a:prstGeom prst="rect">
            <a:avLst/>
          </a:prstGeom>
          <a:noFill/>
        </p:spPr>
        <p:txBody>
          <a:bodyPr wrap="square" rtlCol="0">
            <a:spAutoFit/>
          </a:bodyPr>
          <a:p>
            <a:pPr algn="ctr"/>
            <a:r>
              <a:rPr lang="zh-CN" altLang="en-US" sz="2400">
                <a:solidFill>
                  <a:schemeClr val="bg1"/>
                </a:solidFill>
              </a:rPr>
              <a:t>工程总承包防超概与责任</a:t>
            </a:r>
            <a:endParaRPr lang="zh-CN" altLang="en-US" sz="2400">
              <a:solidFill>
                <a:schemeClr val="bg1"/>
              </a:solidFill>
            </a:endParaRPr>
          </a:p>
        </p:txBody>
      </p:sp>
      <p:sp>
        <p:nvSpPr>
          <p:cNvPr id="4" name="文本框 3"/>
          <p:cNvSpPr txBox="1"/>
          <p:nvPr/>
        </p:nvSpPr>
        <p:spPr>
          <a:xfrm>
            <a:off x="753110" y="1299845"/>
            <a:ext cx="10785475" cy="5120640"/>
          </a:xfrm>
          <a:prstGeom prst="rect">
            <a:avLst/>
          </a:prstGeom>
          <a:noFill/>
        </p:spPr>
        <p:txBody>
          <a:bodyPr wrap="square" rtlCol="0">
            <a:spAutoFit/>
          </a:bodyPr>
          <a:p>
            <a:pPr indent="457200" fontAlgn="auto">
              <a:lnSpc>
                <a:spcPct val="150000"/>
              </a:lnSpc>
            </a:pPr>
            <a:r>
              <a:rPr lang="zh-CN" sz="2000" b="1"/>
              <a:t>不得超概已上升到国务院法规《政府投资条例》的规定，否则将被追究领导责任。超概将给工程款支付与结算造成法律风险，是工程总承包的毒瘤。</a:t>
            </a:r>
            <a:endParaRPr lang="zh-CN" sz="2000" b="1"/>
          </a:p>
          <a:p>
            <a:pPr indent="457200" fontAlgn="auto">
              <a:lnSpc>
                <a:spcPct val="150000"/>
              </a:lnSpc>
            </a:pPr>
            <a:r>
              <a:rPr sz="2000" b="1"/>
              <a:t>（一）设置最高投标限价</a:t>
            </a:r>
            <a:r>
              <a:rPr lang="zh-CN" sz="2000" b="1"/>
              <a:t>。</a:t>
            </a:r>
            <a:r>
              <a:rPr sz="2000"/>
              <a:t>通过标前的最高限价从源头上核实设计概算或投资估算是否存在不足问题，存在问题的应当暂停招标，减少标后调概。</a:t>
            </a:r>
            <a:endParaRPr sz="2000"/>
          </a:p>
          <a:p>
            <a:pPr indent="457200" fontAlgn="auto">
              <a:lnSpc>
                <a:spcPct val="150000"/>
              </a:lnSpc>
            </a:pPr>
            <a:r>
              <a:rPr sz="2000"/>
              <a:t>有模拟清单的，要求以模拟清单为基础编制最高投标限价。招下浮率的，也要求按设计文件、招标要求和类似工程指标编制。不能以投资估算和概算直接作为最高限价，费用构成需要根据承包范围进行重新汇总。</a:t>
            </a:r>
            <a:endParaRPr sz="2000"/>
          </a:p>
          <a:p>
            <a:pPr indent="457200" fontAlgn="auto">
              <a:lnSpc>
                <a:spcPct val="150000"/>
              </a:lnSpc>
            </a:pPr>
            <a:r>
              <a:rPr sz="2000" b="1"/>
              <a:t>（二）避免顶天花板</a:t>
            </a:r>
            <a:r>
              <a:rPr lang="zh-CN" sz="2000" b="1"/>
              <a:t>。</a:t>
            </a:r>
            <a:r>
              <a:rPr sz="2000"/>
              <a:t>设置2个保险丝，最高限价不含预备费，最高限价预留不可预见费（扩大系数）。</a:t>
            </a:r>
            <a:endParaRPr sz="2000"/>
          </a:p>
          <a:p>
            <a:pPr indent="457200" fontAlgn="auto">
              <a:lnSpc>
                <a:spcPct val="150000"/>
              </a:lnSpc>
            </a:pPr>
            <a:r>
              <a:rPr sz="2000" b="1"/>
              <a:t>（三）激励节约造价</a:t>
            </a:r>
            <a:r>
              <a:rPr lang="zh-CN" sz="2000" b="1"/>
              <a:t>。</a:t>
            </a:r>
            <a:r>
              <a:rPr sz="2000"/>
              <a:t>提出优化设计措施费，按节约造价的比例（建议10-20%）计算（不含发包人变更和市场价格波动）。</a:t>
            </a:r>
            <a:endParaRPr sz="20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60375"/>
          </a:xfrm>
          <a:prstGeom prst="rect">
            <a:avLst/>
          </a:prstGeom>
          <a:noFill/>
        </p:spPr>
        <p:txBody>
          <a:bodyPr wrap="square" rtlCol="0">
            <a:spAutoFit/>
          </a:bodyPr>
          <a:p>
            <a:pPr algn="ctr"/>
            <a:r>
              <a:rPr lang="zh-CN" altLang="en-US" sz="2400">
                <a:solidFill>
                  <a:schemeClr val="bg1"/>
                </a:solidFill>
              </a:rPr>
              <a:t>五</a:t>
            </a:r>
            <a:endParaRPr lang="zh-CN" altLang="en-US" sz="2400">
              <a:solidFill>
                <a:schemeClr val="bg1"/>
              </a:solidFill>
            </a:endParaRPr>
          </a:p>
        </p:txBody>
      </p:sp>
      <p:sp>
        <p:nvSpPr>
          <p:cNvPr id="3" name="文本框 2"/>
          <p:cNvSpPr txBox="1"/>
          <p:nvPr/>
        </p:nvSpPr>
        <p:spPr>
          <a:xfrm>
            <a:off x="859155" y="254635"/>
            <a:ext cx="4319270" cy="460375"/>
          </a:xfrm>
          <a:prstGeom prst="rect">
            <a:avLst/>
          </a:prstGeom>
          <a:noFill/>
        </p:spPr>
        <p:txBody>
          <a:bodyPr wrap="square" rtlCol="0">
            <a:spAutoFit/>
          </a:bodyPr>
          <a:p>
            <a:pPr algn="ctr"/>
            <a:r>
              <a:rPr lang="zh-CN" altLang="en-US" sz="2400">
                <a:solidFill>
                  <a:schemeClr val="bg1"/>
                </a:solidFill>
              </a:rPr>
              <a:t>工程总承包防超概与责任</a:t>
            </a:r>
            <a:endParaRPr lang="zh-CN" altLang="en-US" sz="2400">
              <a:solidFill>
                <a:schemeClr val="bg1"/>
              </a:solidFill>
            </a:endParaRPr>
          </a:p>
        </p:txBody>
      </p:sp>
      <p:sp>
        <p:nvSpPr>
          <p:cNvPr id="4" name="文本框 3"/>
          <p:cNvSpPr txBox="1"/>
          <p:nvPr/>
        </p:nvSpPr>
        <p:spPr>
          <a:xfrm>
            <a:off x="753110" y="1299845"/>
            <a:ext cx="10785475" cy="4246245"/>
          </a:xfrm>
          <a:prstGeom prst="rect">
            <a:avLst/>
          </a:prstGeom>
          <a:noFill/>
        </p:spPr>
        <p:txBody>
          <a:bodyPr wrap="square" rtlCol="0">
            <a:spAutoFit/>
          </a:bodyPr>
          <a:p>
            <a:pPr indent="457200" fontAlgn="auto">
              <a:lnSpc>
                <a:spcPct val="150000"/>
              </a:lnSpc>
            </a:pPr>
            <a:r>
              <a:rPr sz="2000" b="1"/>
              <a:t>（四）明确控制概算责任（前中后）</a:t>
            </a:r>
            <a:endParaRPr sz="2000" b="1"/>
          </a:p>
          <a:p>
            <a:pPr indent="457200" fontAlgn="auto">
              <a:lnSpc>
                <a:spcPct val="150000"/>
              </a:lnSpc>
            </a:pPr>
            <a:r>
              <a:rPr sz="2000"/>
              <a:t>1、招标人、发包人的责任</a:t>
            </a:r>
            <a:endParaRPr sz="2000"/>
          </a:p>
          <a:p>
            <a:pPr indent="457200" fontAlgn="auto">
              <a:lnSpc>
                <a:spcPct val="150000"/>
              </a:lnSpc>
            </a:pPr>
            <a:r>
              <a:rPr sz="2000"/>
              <a:t>（1）最高投标限价不得直接以投资估算或设计概算的金额确定。最高投标限价应当与经批准的初步设计（或方案设计）、设计概算（或投资估算）、发包人要求相一致。设计概算（或投资估算）存在明显错误应作调整，并经原设计概算（或投资估算）批准部门同意，修正前应当暂停招标。【计价规则】</a:t>
            </a:r>
            <a:endParaRPr sz="2000"/>
          </a:p>
          <a:p>
            <a:pPr indent="457200" fontAlgn="auto">
              <a:lnSpc>
                <a:spcPct val="150000"/>
              </a:lnSpc>
            </a:pPr>
            <a:r>
              <a:rPr sz="2000"/>
              <a:t>（2）对投标人提出的异议，确实存在不吻合按规定需要调整投资估算（或概算）的，发包人应报项目审批部门修正，修正投资估算（或概算）影响开标时间的，推迟开标。</a:t>
            </a:r>
            <a:endParaRPr sz="2000"/>
          </a:p>
          <a:p>
            <a:pPr indent="457200" fontAlgn="auto">
              <a:lnSpc>
                <a:spcPct val="150000"/>
              </a:lnSpc>
            </a:pPr>
            <a:r>
              <a:rPr sz="2000"/>
              <a:t>（3）暂定金额因发包人估计不足，导致结算价超过设计概算的，超过部分由发包人承担。</a:t>
            </a:r>
            <a:endParaRPr sz="20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60375"/>
          </a:xfrm>
          <a:prstGeom prst="rect">
            <a:avLst/>
          </a:prstGeom>
          <a:noFill/>
        </p:spPr>
        <p:txBody>
          <a:bodyPr wrap="square" rtlCol="0">
            <a:spAutoFit/>
          </a:bodyPr>
          <a:p>
            <a:pPr algn="ctr"/>
            <a:r>
              <a:rPr lang="zh-CN" altLang="en-US" sz="2400">
                <a:solidFill>
                  <a:schemeClr val="bg1"/>
                </a:solidFill>
              </a:rPr>
              <a:t>五</a:t>
            </a:r>
            <a:endParaRPr lang="zh-CN" altLang="en-US" sz="2400">
              <a:solidFill>
                <a:schemeClr val="bg1"/>
              </a:solidFill>
            </a:endParaRPr>
          </a:p>
        </p:txBody>
      </p:sp>
      <p:sp>
        <p:nvSpPr>
          <p:cNvPr id="3" name="文本框 2"/>
          <p:cNvSpPr txBox="1"/>
          <p:nvPr/>
        </p:nvSpPr>
        <p:spPr>
          <a:xfrm>
            <a:off x="859155" y="254635"/>
            <a:ext cx="4319270" cy="460375"/>
          </a:xfrm>
          <a:prstGeom prst="rect">
            <a:avLst/>
          </a:prstGeom>
          <a:noFill/>
        </p:spPr>
        <p:txBody>
          <a:bodyPr wrap="square" rtlCol="0">
            <a:spAutoFit/>
          </a:bodyPr>
          <a:p>
            <a:pPr algn="ctr"/>
            <a:r>
              <a:rPr lang="zh-CN" altLang="en-US" sz="2400">
                <a:solidFill>
                  <a:schemeClr val="bg1"/>
                </a:solidFill>
              </a:rPr>
              <a:t>工程总承包防超概与责任</a:t>
            </a:r>
            <a:endParaRPr lang="zh-CN" altLang="en-US" sz="2400">
              <a:solidFill>
                <a:schemeClr val="bg1"/>
              </a:solidFill>
            </a:endParaRPr>
          </a:p>
        </p:txBody>
      </p:sp>
      <p:sp>
        <p:nvSpPr>
          <p:cNvPr id="4" name="文本框 3"/>
          <p:cNvSpPr txBox="1"/>
          <p:nvPr/>
        </p:nvSpPr>
        <p:spPr>
          <a:xfrm>
            <a:off x="753110" y="1299845"/>
            <a:ext cx="10785475" cy="4246245"/>
          </a:xfrm>
          <a:prstGeom prst="rect">
            <a:avLst/>
          </a:prstGeom>
          <a:noFill/>
        </p:spPr>
        <p:txBody>
          <a:bodyPr wrap="square" rtlCol="0">
            <a:spAutoFit/>
          </a:bodyPr>
          <a:p>
            <a:pPr indent="457200" fontAlgn="auto">
              <a:lnSpc>
                <a:spcPct val="150000"/>
              </a:lnSpc>
            </a:pPr>
            <a:r>
              <a:rPr sz="2000" b="1"/>
              <a:t>（四）明确控制概算责任（前中后）</a:t>
            </a:r>
            <a:endParaRPr sz="2000" b="1"/>
          </a:p>
          <a:p>
            <a:pPr indent="457200" fontAlgn="auto">
              <a:lnSpc>
                <a:spcPct val="150000"/>
              </a:lnSpc>
            </a:pPr>
            <a:r>
              <a:rPr sz="2000"/>
              <a:t>2、投标人、承包人的责任</a:t>
            </a:r>
            <a:endParaRPr sz="2000"/>
          </a:p>
          <a:p>
            <a:pPr indent="457200" fontAlgn="auto">
              <a:lnSpc>
                <a:spcPct val="150000"/>
              </a:lnSpc>
            </a:pPr>
            <a:r>
              <a:rPr sz="2000"/>
              <a:t>（1）投标人在投标前认真核对最高投标限价，发现与方案设计文件（初步设计文件）、投资估算（设计概算）、模拟清单（如有）、招标要求等不吻合的，应当在招标文件的规定时限内向招标人提出异议； </a:t>
            </a:r>
            <a:endParaRPr sz="2000"/>
          </a:p>
          <a:p>
            <a:pPr indent="457200" fontAlgn="auto">
              <a:lnSpc>
                <a:spcPct val="150000"/>
              </a:lnSpc>
            </a:pPr>
            <a:r>
              <a:rPr sz="2000"/>
              <a:t>（2）【限额设计】暂定合同价的，承包人完成初步设计后按模拟清单编制承包项目金额报发包人审查且不得超过合同暂定价的，若超过的经发包人组织评审认定为系初步设计不合理原因的，承包人应无偿修改初步设计并承担相关违约责任。确保承包项目金额不超概的前提下，再报批概算。【二者协调，事先评估】</a:t>
            </a:r>
            <a:endParaRPr sz="20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60375"/>
          </a:xfrm>
          <a:prstGeom prst="rect">
            <a:avLst/>
          </a:prstGeom>
          <a:noFill/>
        </p:spPr>
        <p:txBody>
          <a:bodyPr wrap="square" rtlCol="0">
            <a:spAutoFit/>
          </a:bodyPr>
          <a:p>
            <a:pPr algn="ctr"/>
            <a:r>
              <a:rPr lang="zh-CN" altLang="en-US" sz="2400">
                <a:solidFill>
                  <a:schemeClr val="bg1"/>
                </a:solidFill>
              </a:rPr>
              <a:t>五</a:t>
            </a:r>
            <a:endParaRPr lang="zh-CN" altLang="en-US" sz="2400">
              <a:solidFill>
                <a:schemeClr val="bg1"/>
              </a:solidFill>
            </a:endParaRPr>
          </a:p>
        </p:txBody>
      </p:sp>
      <p:sp>
        <p:nvSpPr>
          <p:cNvPr id="3" name="文本框 2"/>
          <p:cNvSpPr txBox="1"/>
          <p:nvPr/>
        </p:nvSpPr>
        <p:spPr>
          <a:xfrm>
            <a:off x="859155" y="254635"/>
            <a:ext cx="4319270" cy="460375"/>
          </a:xfrm>
          <a:prstGeom prst="rect">
            <a:avLst/>
          </a:prstGeom>
          <a:noFill/>
        </p:spPr>
        <p:txBody>
          <a:bodyPr wrap="square" rtlCol="0">
            <a:spAutoFit/>
          </a:bodyPr>
          <a:p>
            <a:pPr algn="ctr"/>
            <a:r>
              <a:rPr lang="zh-CN" altLang="en-US" sz="2400">
                <a:solidFill>
                  <a:schemeClr val="bg1"/>
                </a:solidFill>
              </a:rPr>
              <a:t>工程总承包防超概与责任</a:t>
            </a:r>
            <a:endParaRPr lang="zh-CN" altLang="en-US" sz="2400">
              <a:solidFill>
                <a:schemeClr val="bg1"/>
              </a:solidFill>
            </a:endParaRPr>
          </a:p>
        </p:txBody>
      </p:sp>
      <p:sp>
        <p:nvSpPr>
          <p:cNvPr id="4" name="文本框 3"/>
          <p:cNvSpPr txBox="1"/>
          <p:nvPr/>
        </p:nvSpPr>
        <p:spPr>
          <a:xfrm>
            <a:off x="753110" y="1299845"/>
            <a:ext cx="10785475" cy="3322955"/>
          </a:xfrm>
          <a:prstGeom prst="rect">
            <a:avLst/>
          </a:prstGeom>
          <a:noFill/>
        </p:spPr>
        <p:txBody>
          <a:bodyPr wrap="square" rtlCol="0">
            <a:spAutoFit/>
          </a:bodyPr>
          <a:p>
            <a:pPr indent="457200" fontAlgn="auto">
              <a:lnSpc>
                <a:spcPct val="150000"/>
              </a:lnSpc>
            </a:pPr>
            <a:r>
              <a:rPr sz="2000" b="1"/>
              <a:t>（四）明确控制概算责任（前中后）</a:t>
            </a:r>
            <a:endParaRPr sz="2000" b="1"/>
          </a:p>
          <a:p>
            <a:pPr indent="457200" fontAlgn="auto">
              <a:lnSpc>
                <a:spcPct val="150000"/>
              </a:lnSpc>
            </a:pPr>
            <a:r>
              <a:rPr sz="2000"/>
              <a:t>3、列入暂定金额的专业工程，承包人完成深化设计后，其造价超过暂定金额（或限额指标）的，经发包人组织专家评审或经委托的咨询人审核后认为设计不合理的，承包人应无偿修改设计，并承担相关设计费用和工期延误等责任。</a:t>
            </a:r>
            <a:endParaRPr sz="2000"/>
          </a:p>
          <a:p>
            <a:pPr indent="457200" fontAlgn="auto">
              <a:lnSpc>
                <a:spcPct val="150000"/>
              </a:lnSpc>
            </a:pPr>
            <a:r>
              <a:rPr sz="2000"/>
              <a:t>4、施工图设计完成后，承包人再次编制承包项目金额报发包人审查并评估是否超概，否则承包人承担超概责任。经批复的概算不得突破，按规定可以调整概算的情形除外；因承包人原因造成结算价超过概算的，超过的部分由承包人承担。</a:t>
            </a:r>
            <a:endParaRPr sz="20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60375"/>
          </a:xfrm>
          <a:prstGeom prst="rect">
            <a:avLst/>
          </a:prstGeom>
          <a:noFill/>
        </p:spPr>
        <p:txBody>
          <a:bodyPr wrap="square" rtlCol="0">
            <a:spAutoFit/>
          </a:bodyPr>
          <a:p>
            <a:pPr algn="ctr"/>
            <a:r>
              <a:rPr lang="zh-CN" altLang="en-US" sz="2400">
                <a:solidFill>
                  <a:schemeClr val="bg1"/>
                </a:solidFill>
              </a:rPr>
              <a:t>五</a:t>
            </a:r>
            <a:endParaRPr lang="zh-CN" altLang="en-US" sz="2400">
              <a:solidFill>
                <a:schemeClr val="bg1"/>
              </a:solidFill>
            </a:endParaRPr>
          </a:p>
        </p:txBody>
      </p:sp>
      <p:sp>
        <p:nvSpPr>
          <p:cNvPr id="3" name="文本框 2"/>
          <p:cNvSpPr txBox="1"/>
          <p:nvPr/>
        </p:nvSpPr>
        <p:spPr>
          <a:xfrm>
            <a:off x="859155" y="254635"/>
            <a:ext cx="4319270" cy="460375"/>
          </a:xfrm>
          <a:prstGeom prst="rect">
            <a:avLst/>
          </a:prstGeom>
          <a:noFill/>
        </p:spPr>
        <p:txBody>
          <a:bodyPr wrap="square" rtlCol="0">
            <a:spAutoFit/>
          </a:bodyPr>
          <a:p>
            <a:pPr algn="ctr"/>
            <a:r>
              <a:rPr lang="zh-CN" altLang="en-US" sz="2400">
                <a:solidFill>
                  <a:schemeClr val="bg1"/>
                </a:solidFill>
              </a:rPr>
              <a:t>工程总承包防超概与责任</a:t>
            </a:r>
            <a:endParaRPr lang="zh-CN" altLang="en-US" sz="2400">
              <a:solidFill>
                <a:schemeClr val="bg1"/>
              </a:solidFill>
            </a:endParaRPr>
          </a:p>
        </p:txBody>
      </p:sp>
      <p:sp>
        <p:nvSpPr>
          <p:cNvPr id="4" name="文本框 3"/>
          <p:cNvSpPr txBox="1"/>
          <p:nvPr/>
        </p:nvSpPr>
        <p:spPr>
          <a:xfrm>
            <a:off x="753110" y="1299845"/>
            <a:ext cx="10785475" cy="4707890"/>
          </a:xfrm>
          <a:prstGeom prst="rect">
            <a:avLst/>
          </a:prstGeom>
          <a:noFill/>
        </p:spPr>
        <p:txBody>
          <a:bodyPr wrap="square" rtlCol="0">
            <a:spAutoFit/>
          </a:bodyPr>
          <a:p>
            <a:pPr indent="457200" fontAlgn="auto">
              <a:lnSpc>
                <a:spcPct val="150000"/>
              </a:lnSpc>
            </a:pPr>
            <a:r>
              <a:rPr sz="2000" b="1"/>
              <a:t>（四）明确控制概算责任（前中后）</a:t>
            </a:r>
            <a:endParaRPr sz="2000" b="1"/>
          </a:p>
          <a:p>
            <a:pPr indent="457200" fontAlgn="auto">
              <a:lnSpc>
                <a:spcPct val="150000"/>
              </a:lnSpc>
            </a:pPr>
            <a:r>
              <a:rPr sz="2000"/>
              <a:t>【通用条款5.3.3】</a:t>
            </a:r>
            <a:endParaRPr sz="2000"/>
          </a:p>
          <a:p>
            <a:pPr indent="457200" fontAlgn="auto">
              <a:lnSpc>
                <a:spcPct val="150000"/>
              </a:lnSpc>
            </a:pPr>
            <a:r>
              <a:rPr sz="2000"/>
              <a:t>（1）初步设计及概算批复后，承包人应当在初步设计及概算批复的范围内完成施工图设计，因其施工图设计原因（非发包人的要求）造成造价超出概算的，超出部分由承包人承担。</a:t>
            </a:r>
            <a:endParaRPr sz="2000"/>
          </a:p>
          <a:p>
            <a:pPr indent="457200" fontAlgn="auto">
              <a:lnSpc>
                <a:spcPct val="150000"/>
              </a:lnSpc>
            </a:pPr>
            <a:r>
              <a:rPr sz="2000"/>
              <a:t>（2）施工图设计文件经过批准后，承包人实施中认为需要修改或优化的，应当事先测算是否超出概算，将修改方案与是否超出概算的评估文件同时报发包人同意后实施。承包人对是否超出概算的评估文件的真实性负责，因承包人测算不准造成超出概算的，超出部分的造价由承包人承担。承包人的修改或优化事先未经发包人同意即实施的，超出概算部分的造价不予支付；降低造价部分，事后经发包人确认同意修改的则从合同价中扣减相应造价，事后经发包人确认不同意修改的则应进行返工，由此造成的损失由承包人承担。</a:t>
            </a:r>
            <a:endParaRPr sz="20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60375"/>
          </a:xfrm>
          <a:prstGeom prst="rect">
            <a:avLst/>
          </a:prstGeom>
          <a:noFill/>
        </p:spPr>
        <p:txBody>
          <a:bodyPr wrap="square" rtlCol="0">
            <a:spAutoFit/>
          </a:bodyPr>
          <a:p>
            <a:pPr algn="ctr"/>
            <a:r>
              <a:rPr lang="zh-CN" altLang="en-US" sz="2400">
                <a:solidFill>
                  <a:schemeClr val="bg1"/>
                </a:solidFill>
              </a:rPr>
              <a:t>六</a:t>
            </a:r>
            <a:endParaRPr lang="zh-CN" altLang="en-US" sz="2400">
              <a:solidFill>
                <a:schemeClr val="bg1"/>
              </a:solidFill>
            </a:endParaRPr>
          </a:p>
        </p:txBody>
      </p:sp>
      <p:sp>
        <p:nvSpPr>
          <p:cNvPr id="3" name="文本框 2"/>
          <p:cNvSpPr txBox="1"/>
          <p:nvPr/>
        </p:nvSpPr>
        <p:spPr>
          <a:xfrm>
            <a:off x="859155" y="254635"/>
            <a:ext cx="4319270" cy="460375"/>
          </a:xfrm>
          <a:prstGeom prst="rect">
            <a:avLst/>
          </a:prstGeom>
          <a:noFill/>
        </p:spPr>
        <p:txBody>
          <a:bodyPr wrap="square" rtlCol="0">
            <a:spAutoFit/>
          </a:bodyPr>
          <a:p>
            <a:pPr algn="ctr"/>
            <a:r>
              <a:rPr lang="zh-CN" altLang="en-US" sz="2400">
                <a:solidFill>
                  <a:schemeClr val="bg1"/>
                </a:solidFill>
              </a:rPr>
              <a:t>工程总承包推行过程结算</a:t>
            </a:r>
            <a:endParaRPr lang="zh-CN" altLang="en-US" sz="2400">
              <a:solidFill>
                <a:schemeClr val="bg1"/>
              </a:solidFill>
            </a:endParaRPr>
          </a:p>
        </p:txBody>
      </p:sp>
      <p:sp>
        <p:nvSpPr>
          <p:cNvPr id="5" name="文本框 4"/>
          <p:cNvSpPr txBox="1"/>
          <p:nvPr/>
        </p:nvSpPr>
        <p:spPr>
          <a:xfrm>
            <a:off x="753110" y="1726565"/>
            <a:ext cx="10785475" cy="5120640"/>
          </a:xfrm>
          <a:prstGeom prst="rect">
            <a:avLst/>
          </a:prstGeom>
          <a:noFill/>
        </p:spPr>
        <p:txBody>
          <a:bodyPr wrap="square" rtlCol="0">
            <a:spAutoFit/>
          </a:bodyPr>
          <a:p>
            <a:pPr indent="457200" fontAlgn="auto">
              <a:lnSpc>
                <a:spcPct val="150000"/>
              </a:lnSpc>
            </a:pPr>
            <a:r>
              <a:rPr sz="2000"/>
              <a:t>工程勘察设计费、建筑安装工程费、设备及工器具购置费分别支付，建筑安装工程费按施工节点过程结算。</a:t>
            </a:r>
            <a:endParaRPr sz="2000"/>
          </a:p>
          <a:p>
            <a:pPr indent="457200" fontAlgn="auto">
              <a:lnSpc>
                <a:spcPct val="150000"/>
              </a:lnSpc>
            </a:pPr>
            <a:r>
              <a:rPr sz="2000"/>
              <a:t>建筑安装工程费（工程建设其他费并入）的支付，包括预付款、过程结算款、进度款、竣工结算款、质保金，其中：</a:t>
            </a:r>
            <a:endParaRPr sz="2000"/>
          </a:p>
          <a:p>
            <a:pPr indent="457200" fontAlgn="auto">
              <a:lnSpc>
                <a:spcPct val="150000"/>
              </a:lnSpc>
            </a:pPr>
            <a:r>
              <a:rPr sz="2000"/>
              <a:t>1、按以下施工节点进行过程结算：如：（1）房屋建筑工程，可以分桩基础完成、地下室结构封顶、主体结构封顶、外墙装饰完成、竣工验收等多个施工节点；（2）道路工程，可以分管线工程、路基工程、路面工程等多个施工节点；（3）桥梁工程的，可以分桩基础工程、桥涵结构工程、路面工程等施工节点。</a:t>
            </a:r>
            <a:endParaRPr sz="2000"/>
          </a:p>
          <a:p>
            <a:pPr indent="457200" fontAlgn="auto">
              <a:lnSpc>
                <a:spcPct val="150000"/>
              </a:lnSpc>
            </a:pPr>
            <a:r>
              <a:rPr sz="2000"/>
              <a:t>2、承包人施工到上述施工节点后报经发包人初验合格后按约定时间报送并核对已完施工节点工程结算款。</a:t>
            </a:r>
            <a:r>
              <a:rPr sz="2000" b="1"/>
              <a:t>已完施工节点工程结算款未超出相应节点概算金额的，按该施工节点实际工程款（扣质保金）支付；超出相应节点概算金额的，暂按节点概算金额（扣质保金）支付。</a:t>
            </a:r>
            <a:endParaRPr sz="2000" b="1"/>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60375"/>
          </a:xfrm>
          <a:prstGeom prst="rect">
            <a:avLst/>
          </a:prstGeom>
          <a:noFill/>
        </p:spPr>
        <p:txBody>
          <a:bodyPr wrap="square" rtlCol="0">
            <a:spAutoFit/>
          </a:bodyPr>
          <a:p>
            <a:pPr algn="ctr"/>
            <a:r>
              <a:rPr lang="zh-CN" altLang="en-US" sz="2400">
                <a:solidFill>
                  <a:schemeClr val="bg1"/>
                </a:solidFill>
              </a:rPr>
              <a:t>六</a:t>
            </a:r>
            <a:endParaRPr lang="zh-CN" altLang="en-US" sz="2400">
              <a:solidFill>
                <a:schemeClr val="bg1"/>
              </a:solidFill>
            </a:endParaRPr>
          </a:p>
        </p:txBody>
      </p:sp>
      <p:sp>
        <p:nvSpPr>
          <p:cNvPr id="3" name="文本框 2"/>
          <p:cNvSpPr txBox="1"/>
          <p:nvPr/>
        </p:nvSpPr>
        <p:spPr>
          <a:xfrm>
            <a:off x="859155" y="254635"/>
            <a:ext cx="4319270" cy="460375"/>
          </a:xfrm>
          <a:prstGeom prst="rect">
            <a:avLst/>
          </a:prstGeom>
          <a:noFill/>
        </p:spPr>
        <p:txBody>
          <a:bodyPr wrap="square" rtlCol="0">
            <a:spAutoFit/>
          </a:bodyPr>
          <a:p>
            <a:pPr algn="ctr"/>
            <a:r>
              <a:rPr lang="zh-CN" altLang="en-US" sz="2400">
                <a:solidFill>
                  <a:schemeClr val="bg1"/>
                </a:solidFill>
              </a:rPr>
              <a:t>工程总承包推行过程结算</a:t>
            </a:r>
            <a:endParaRPr lang="zh-CN" altLang="en-US" sz="2400">
              <a:solidFill>
                <a:schemeClr val="bg1"/>
              </a:solidFill>
            </a:endParaRPr>
          </a:p>
        </p:txBody>
      </p:sp>
      <p:sp>
        <p:nvSpPr>
          <p:cNvPr id="5" name="文本框 4"/>
          <p:cNvSpPr txBox="1"/>
          <p:nvPr/>
        </p:nvSpPr>
        <p:spPr>
          <a:xfrm>
            <a:off x="753110" y="1726565"/>
            <a:ext cx="10785475" cy="2377440"/>
          </a:xfrm>
          <a:prstGeom prst="rect">
            <a:avLst/>
          </a:prstGeom>
          <a:noFill/>
        </p:spPr>
        <p:txBody>
          <a:bodyPr wrap="square" rtlCol="0">
            <a:spAutoFit/>
          </a:bodyPr>
          <a:p>
            <a:pPr indent="457200" fontAlgn="auto">
              <a:lnSpc>
                <a:spcPct val="150000"/>
              </a:lnSpc>
            </a:pPr>
            <a:r>
              <a:rPr sz="2000"/>
              <a:t>3、下一个施工节点结算时应当扣除双方已确定的上一个节点结算工程款(且不再修改），施工节点结算后由于发包人原因新增的工程款归入下一个节点办理。</a:t>
            </a:r>
            <a:endParaRPr sz="2000"/>
          </a:p>
          <a:p>
            <a:pPr indent="457200" fontAlgn="auto">
              <a:lnSpc>
                <a:spcPct val="150000"/>
              </a:lnSpc>
            </a:pPr>
            <a:r>
              <a:rPr sz="2000"/>
              <a:t>4、施工节点结算时发现超概的，属于非承包人原因的，发包人应当及时报审批部分修正概算；概算修正后，在下一个施工节点结算时一并支付上一个节点未支付的结算款。</a:t>
            </a:r>
            <a:endParaRPr sz="2000"/>
          </a:p>
          <a:p>
            <a:pPr indent="457200" fontAlgn="auto">
              <a:lnSpc>
                <a:spcPct val="150000"/>
              </a:lnSpc>
            </a:pPr>
            <a:r>
              <a:rPr sz="2000"/>
              <a:t>5、</a:t>
            </a:r>
            <a:r>
              <a:rPr sz="2000" b="1"/>
              <a:t>进度款与过程结算不冲突，同时进行</a:t>
            </a:r>
            <a:r>
              <a:rPr sz="2000"/>
              <a:t>，进度款按已完工程款按月支付。</a:t>
            </a:r>
            <a:endParaRPr sz="20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83235"/>
          </a:xfrm>
          <a:prstGeom prst="rect">
            <a:avLst/>
          </a:prstGeom>
          <a:noFill/>
        </p:spPr>
        <p:txBody>
          <a:bodyPr wrap="square" rtlCol="0">
            <a:spAutoFit/>
          </a:bodyPr>
          <a:p>
            <a:pPr algn="ctr"/>
            <a:r>
              <a:rPr lang="zh-CN" altLang="en-US" sz="2400">
                <a:solidFill>
                  <a:schemeClr val="bg1"/>
                </a:solidFill>
              </a:rPr>
              <a:t>七</a:t>
            </a:r>
            <a:endParaRPr lang="zh-CN" altLang="en-US" sz="2400">
              <a:solidFill>
                <a:schemeClr val="bg1"/>
              </a:solidFill>
            </a:endParaRPr>
          </a:p>
        </p:txBody>
      </p:sp>
      <p:sp>
        <p:nvSpPr>
          <p:cNvPr id="3" name="文本框 2"/>
          <p:cNvSpPr txBox="1"/>
          <p:nvPr/>
        </p:nvSpPr>
        <p:spPr>
          <a:xfrm>
            <a:off x="951230" y="254635"/>
            <a:ext cx="4319270" cy="483235"/>
          </a:xfrm>
          <a:prstGeom prst="rect">
            <a:avLst/>
          </a:prstGeom>
          <a:noFill/>
        </p:spPr>
        <p:txBody>
          <a:bodyPr wrap="square" rtlCol="0">
            <a:spAutoFit/>
          </a:bodyPr>
          <a:p>
            <a:pPr algn="ctr"/>
            <a:r>
              <a:rPr lang="zh-CN" altLang="zh-CN" sz="2400">
                <a:solidFill>
                  <a:schemeClr val="bg1"/>
                </a:solidFill>
              </a:rPr>
              <a:t>参考品牌及询价定价新规则</a:t>
            </a:r>
            <a:endParaRPr lang="zh-CN" altLang="zh-CN" sz="2400">
              <a:solidFill>
                <a:schemeClr val="bg1"/>
              </a:solidFill>
            </a:endParaRPr>
          </a:p>
        </p:txBody>
      </p:sp>
      <p:sp>
        <p:nvSpPr>
          <p:cNvPr id="5" name="文本框 4"/>
          <p:cNvSpPr txBox="1"/>
          <p:nvPr/>
        </p:nvSpPr>
        <p:spPr>
          <a:xfrm>
            <a:off x="753110" y="1726565"/>
            <a:ext cx="10971530" cy="4663440"/>
          </a:xfrm>
          <a:prstGeom prst="rect">
            <a:avLst/>
          </a:prstGeom>
          <a:noFill/>
        </p:spPr>
        <p:txBody>
          <a:bodyPr wrap="square" rtlCol="0">
            <a:spAutoFit/>
          </a:bodyPr>
          <a:p>
            <a:pPr indent="457200" fontAlgn="auto">
              <a:lnSpc>
                <a:spcPct val="150000"/>
              </a:lnSpc>
            </a:pPr>
            <a:r>
              <a:rPr sz="2000"/>
              <a:t>对于发包人列出的材料设备品牌（以下简称参考品牌），</a:t>
            </a:r>
            <a:r>
              <a:rPr sz="2000" b="1"/>
              <a:t>投标人无需在投标文件中承诺选用何种品牌</a:t>
            </a:r>
            <a:r>
              <a:rPr sz="2000"/>
              <a:t>。中标后，承包人原则上在参考品牌范围内采购；但在实施中遇到下列情况，承包人、发包人或咨询人中</a:t>
            </a:r>
            <a:r>
              <a:rPr sz="2000" b="1"/>
              <a:t>任何一方均可以提出更换品牌</a:t>
            </a:r>
            <a:r>
              <a:rPr sz="2000"/>
              <a:t>，并在保证所选材料设备的品牌品质（品牌知名度、技术标准和质量等级）相当于或不低于参考品牌的前提下，协商确定采购其他品牌的主要材料设备并询价定价与调整价差（承发包双方协商无法达成一致的，仍应执行原参考品牌）：</a:t>
            </a:r>
            <a:endParaRPr sz="2000"/>
          </a:p>
          <a:p>
            <a:pPr indent="457200" fontAlgn="auto">
              <a:lnSpc>
                <a:spcPct val="150000"/>
              </a:lnSpc>
            </a:pPr>
            <a:r>
              <a:rPr sz="2000"/>
              <a:t>（1）参考品牌材料设备的市场价格与本项目模拟清单确定的主材或设备</a:t>
            </a:r>
            <a:r>
              <a:rPr sz="2000" b="1"/>
              <a:t>价格差异大</a:t>
            </a:r>
            <a:r>
              <a:rPr sz="2000"/>
              <a:t>，将给承包人或发包人造成损失的。如：市场采购价高于清单价格的，或者市场采购价低于清单价格30%的；</a:t>
            </a:r>
            <a:endParaRPr sz="2000"/>
          </a:p>
          <a:p>
            <a:pPr indent="457200" fontAlgn="auto">
              <a:lnSpc>
                <a:spcPct val="150000"/>
              </a:lnSpc>
            </a:pPr>
            <a:r>
              <a:rPr sz="2000"/>
              <a:t>（2）参考品牌材料设备的供货商之间</a:t>
            </a:r>
            <a:r>
              <a:rPr sz="2000" b="1"/>
              <a:t>存在协商抬价的；</a:t>
            </a:r>
            <a:endParaRPr sz="2000" b="1"/>
          </a:p>
          <a:p>
            <a:pPr indent="457200" fontAlgn="auto">
              <a:lnSpc>
                <a:spcPct val="150000"/>
              </a:lnSpc>
            </a:pPr>
            <a:r>
              <a:rPr sz="2000"/>
              <a:t>（3）参考品牌材料设备的供货无法满足本项目工期的要求。</a:t>
            </a:r>
            <a:endParaRPr sz="2000"/>
          </a:p>
        </p:txBody>
      </p:sp>
      <p:sp>
        <p:nvSpPr>
          <p:cNvPr id="4" name="文本框 3"/>
          <p:cNvSpPr txBox="1"/>
          <p:nvPr/>
        </p:nvSpPr>
        <p:spPr>
          <a:xfrm>
            <a:off x="598805" y="1355090"/>
            <a:ext cx="6824345" cy="398780"/>
          </a:xfrm>
          <a:prstGeom prst="rect">
            <a:avLst/>
          </a:prstGeom>
          <a:noFill/>
        </p:spPr>
        <p:txBody>
          <a:bodyPr wrap="square" rtlCol="0">
            <a:spAutoFit/>
          </a:bodyPr>
          <a:p>
            <a:r>
              <a:rPr lang="zh-CN" altLang="en-US" sz="2000" b="1">
                <a:sym typeface="+mn-ea"/>
              </a:rPr>
              <a:t>（一）参考品牌</a:t>
            </a:r>
            <a:endParaRPr lang="zh-CN" altLang="en-US" sz="2000" b="1">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858520" y="254635"/>
            <a:ext cx="4319270" cy="460375"/>
          </a:xfrm>
          <a:prstGeom prst="rect">
            <a:avLst/>
          </a:prstGeom>
          <a:noFill/>
        </p:spPr>
        <p:txBody>
          <a:bodyPr wrap="square" rtlCol="0">
            <a:spAutoFit/>
          </a:bodyPr>
          <a:p>
            <a:pPr algn="ctr"/>
            <a:r>
              <a:rPr lang="zh-CN" altLang="en-US" sz="2400">
                <a:solidFill>
                  <a:schemeClr val="bg1"/>
                </a:solidFill>
              </a:rPr>
              <a:t>前言</a:t>
            </a:r>
            <a:endParaRPr lang="zh-CN" altLang="en-US" sz="2400">
              <a:solidFill>
                <a:schemeClr val="bg1"/>
              </a:solidFill>
            </a:endParaRPr>
          </a:p>
        </p:txBody>
      </p:sp>
      <p:sp>
        <p:nvSpPr>
          <p:cNvPr id="4" name="文本框 3"/>
          <p:cNvSpPr txBox="1"/>
          <p:nvPr/>
        </p:nvSpPr>
        <p:spPr>
          <a:xfrm>
            <a:off x="727075" y="1077595"/>
            <a:ext cx="10303510" cy="5029200"/>
          </a:xfrm>
          <a:prstGeom prst="rect">
            <a:avLst/>
          </a:prstGeom>
          <a:noFill/>
        </p:spPr>
        <p:txBody>
          <a:bodyPr wrap="square" rtlCol="0">
            <a:spAutoFit/>
          </a:bodyPr>
          <a:p>
            <a:pPr indent="457200" fontAlgn="auto">
              <a:lnSpc>
                <a:spcPct val="150000"/>
              </a:lnSpc>
            </a:pPr>
            <a:r>
              <a:rPr lang="zh-CN" altLang="en-US" sz="2400"/>
              <a:t>模拟清单计价与计量的</a:t>
            </a:r>
            <a:r>
              <a:rPr lang="zh-CN" altLang="en-US" sz="2400">
                <a:sym typeface="+mn-ea"/>
              </a:rPr>
              <a:t>主要</a:t>
            </a:r>
            <a:r>
              <a:rPr lang="zh-CN" altLang="en-US" sz="2400"/>
              <a:t>内容，在：</a:t>
            </a:r>
            <a:endParaRPr lang="zh-CN" altLang="en-US" sz="2400"/>
          </a:p>
          <a:p>
            <a:pPr indent="457200" fontAlgn="auto">
              <a:lnSpc>
                <a:spcPct val="150000"/>
              </a:lnSpc>
            </a:pPr>
            <a:r>
              <a:rPr lang="zh-CN" altLang="en-US" sz="2400"/>
              <a:t>1.第五章 模拟清单与计价（</a:t>
            </a:r>
            <a:r>
              <a:rPr lang="zh-CN" altLang="en-US" sz="2400">
                <a:latin typeface="楷体" charset="0"/>
                <a:ea typeface="楷体" charset="0"/>
              </a:rPr>
              <a:t>模拟清单、最高限价、投标报价</a:t>
            </a:r>
            <a:r>
              <a:rPr lang="zh-CN" altLang="en-US" sz="2400"/>
              <a:t>）</a:t>
            </a:r>
            <a:endParaRPr lang="zh-CN" altLang="en-US" sz="2400"/>
          </a:p>
          <a:p>
            <a:pPr indent="457200" fontAlgn="auto">
              <a:lnSpc>
                <a:spcPct val="150000"/>
              </a:lnSpc>
            </a:pPr>
            <a:r>
              <a:rPr lang="zh-CN" altLang="en-US" sz="2400"/>
              <a:t>2.第四章 专用合同条款有关价款部分（第15-18节）（</a:t>
            </a:r>
            <a:r>
              <a:rPr lang="zh-CN" altLang="en-US" sz="2400">
                <a:latin typeface="楷体" charset="0"/>
                <a:ea typeface="楷体" charset="0"/>
              </a:rPr>
              <a:t>合同价形式、包干范围、风险范围、责任界限、调价办法、过程结算、结算办法等</a:t>
            </a:r>
            <a:r>
              <a:rPr lang="zh-CN" altLang="en-US" sz="2400"/>
              <a:t>）</a:t>
            </a:r>
            <a:endParaRPr lang="zh-CN" altLang="en-US" sz="2400"/>
          </a:p>
          <a:p>
            <a:pPr indent="457200" fontAlgn="auto">
              <a:lnSpc>
                <a:spcPct val="150000"/>
              </a:lnSpc>
            </a:pPr>
            <a:r>
              <a:rPr lang="zh-CN" altLang="en-US" sz="2400"/>
              <a:t>3.模拟清单计价与计量规则（</a:t>
            </a:r>
            <a:r>
              <a:rPr lang="zh-CN" altLang="en-US" sz="2400">
                <a:latin typeface="楷体" charset="0"/>
                <a:ea typeface="楷体" charset="0"/>
              </a:rPr>
              <a:t>量价的编制方法与要求，补充部分总承包清单</a:t>
            </a:r>
            <a:r>
              <a:rPr lang="zh-CN" altLang="en-US" sz="2400"/>
              <a:t>）</a:t>
            </a:r>
            <a:endParaRPr lang="zh-CN" altLang="en-US" sz="2400"/>
          </a:p>
          <a:p>
            <a:pPr indent="457200" fontAlgn="auto">
              <a:lnSpc>
                <a:spcPct val="150000"/>
              </a:lnSpc>
            </a:pPr>
            <a:r>
              <a:rPr lang="zh-CN" altLang="en-US" sz="2400"/>
              <a:t>4.第六章 发包人要求（</a:t>
            </a:r>
            <a:r>
              <a:rPr lang="zh-CN" altLang="en-US" sz="2400">
                <a:latin typeface="楷体" charset="0"/>
                <a:ea typeface="楷体" charset="0"/>
              </a:rPr>
              <a:t>建设规模、承包范围、建设标准、技术参数、参考品牌</a:t>
            </a:r>
            <a:r>
              <a:rPr lang="zh-CN" altLang="en-US" sz="2400"/>
              <a:t>）。</a:t>
            </a:r>
            <a:endParaRPr lang="zh-CN" altLang="en-US" sz="2400"/>
          </a:p>
          <a:p>
            <a:pPr indent="457200" fontAlgn="auto">
              <a:lnSpc>
                <a:spcPct val="150000"/>
              </a:lnSpc>
            </a:pPr>
            <a:r>
              <a:rPr lang="zh-CN" altLang="en-US" sz="2400"/>
              <a:t>建议也按此顺序阅读与理解。</a:t>
            </a:r>
            <a:endParaRPr lang="zh-CN" altLang="en-US" sz="240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859155" y="254635"/>
            <a:ext cx="4319270" cy="483235"/>
          </a:xfrm>
          <a:prstGeom prst="rect">
            <a:avLst/>
          </a:prstGeom>
          <a:noFill/>
        </p:spPr>
        <p:txBody>
          <a:bodyPr wrap="square" rtlCol="0">
            <a:spAutoFit/>
          </a:bodyPr>
          <a:p>
            <a:pPr algn="ctr"/>
            <a:r>
              <a:rPr lang="zh-CN" altLang="zh-CN" sz="2400">
                <a:solidFill>
                  <a:schemeClr val="bg1"/>
                </a:solidFill>
                <a:sym typeface="+mn-ea"/>
              </a:rPr>
              <a:t>参考品牌及询价定价新规则</a:t>
            </a:r>
            <a:endParaRPr lang="zh-CN" altLang="en-US" sz="2400">
              <a:solidFill>
                <a:schemeClr val="bg1"/>
              </a:solidFill>
            </a:endParaRPr>
          </a:p>
        </p:txBody>
      </p:sp>
      <p:sp>
        <p:nvSpPr>
          <p:cNvPr id="5" name="文本框 4"/>
          <p:cNvSpPr txBox="1"/>
          <p:nvPr/>
        </p:nvSpPr>
        <p:spPr>
          <a:xfrm>
            <a:off x="753110" y="1726565"/>
            <a:ext cx="10785475" cy="5120640"/>
          </a:xfrm>
          <a:prstGeom prst="rect">
            <a:avLst/>
          </a:prstGeom>
          <a:noFill/>
        </p:spPr>
        <p:txBody>
          <a:bodyPr wrap="square" rtlCol="0">
            <a:spAutoFit/>
          </a:bodyPr>
          <a:p>
            <a:pPr indent="457200" fontAlgn="auto">
              <a:lnSpc>
                <a:spcPct val="150000"/>
              </a:lnSpc>
            </a:pPr>
            <a:r>
              <a:rPr sz="2000" b="1"/>
              <a:t>专用条款15.4.2 关于暂定金额项目的定价约定：</a:t>
            </a:r>
            <a:endParaRPr sz="2000" b="1"/>
          </a:p>
          <a:p>
            <a:pPr indent="457200" fontAlgn="auto">
              <a:lnSpc>
                <a:spcPct val="150000"/>
              </a:lnSpc>
            </a:pPr>
            <a:r>
              <a:rPr sz="2000"/>
              <a:t>1、暂定金额中，属于承包人的承包范围且可以自行承接完成的</a:t>
            </a:r>
            <a:r>
              <a:rPr sz="2000" b="1"/>
              <a:t>专业工程</a:t>
            </a:r>
            <a:r>
              <a:rPr sz="2000"/>
              <a:t>，按照专用合同条款17.5“竣工结算”规定执行。</a:t>
            </a:r>
            <a:r>
              <a:rPr lang="zh-CN" sz="2000">
                <a:latin typeface="楷体" charset="0"/>
                <a:ea typeface="楷体" charset="0"/>
              </a:rPr>
              <a:t>（按定额及下浮率结算）</a:t>
            </a:r>
            <a:endParaRPr lang="zh-CN" sz="2000">
              <a:latin typeface="楷体" charset="0"/>
              <a:ea typeface="楷体" charset="0"/>
            </a:endParaRPr>
          </a:p>
          <a:p>
            <a:pPr indent="457200" fontAlgn="auto">
              <a:lnSpc>
                <a:spcPct val="150000"/>
              </a:lnSpc>
            </a:pPr>
            <a:r>
              <a:rPr sz="2000"/>
              <a:t>2、暂定金额中，</a:t>
            </a:r>
            <a:r>
              <a:rPr sz="2000" b="1"/>
              <a:t>属于依法必须招标的</a:t>
            </a:r>
            <a:r>
              <a:rPr sz="2000"/>
              <a:t>专业工程、设备或服务，按中标供应商（或分包商）成交价加上承包人的总承包服务费作为办理签价手续确定价格的依据，即</a:t>
            </a:r>
            <a:r>
              <a:rPr sz="2000" b="1"/>
              <a:t>不含税成交价×（1+总承包服务费费率%）×（1+增值税税率%）</a:t>
            </a:r>
            <a:r>
              <a:rPr sz="2000"/>
              <a:t>。总承包服务费包括承包人的管理费、利润和配合费，费率按6-10%计取（具体由双方在合同中约定）。</a:t>
            </a:r>
            <a:endParaRPr sz="2000"/>
          </a:p>
          <a:p>
            <a:pPr indent="457200" fontAlgn="auto">
              <a:lnSpc>
                <a:spcPct val="150000"/>
              </a:lnSpc>
            </a:pPr>
            <a:r>
              <a:rPr sz="2000"/>
              <a:t>3、暂定金额中，非属必须招标的专业工程、设备或服务，由</a:t>
            </a:r>
            <a:r>
              <a:rPr sz="2000" b="1"/>
              <a:t>双方询价定价</a:t>
            </a:r>
            <a:r>
              <a:rPr sz="2000"/>
              <a:t>，即在明确相应专业工程、设备或服务的</a:t>
            </a:r>
            <a:r>
              <a:rPr sz="2000" b="1"/>
              <a:t>具体需求（如设备规格、型号、技术性能要求与品质、厂家品牌范围、服务工作内容）</a:t>
            </a:r>
            <a:r>
              <a:rPr sz="2000"/>
              <a:t>基础上，由承包人提出价格（含总承包服务费），发包人应当在7日内根据其询价情况与承包人协商确定价格（含总承包服务费），办理签价手续作为双方定价的依据。</a:t>
            </a:r>
            <a:endParaRPr sz="2000"/>
          </a:p>
        </p:txBody>
      </p:sp>
      <p:sp>
        <p:nvSpPr>
          <p:cNvPr id="4" name="文本框 3"/>
          <p:cNvSpPr txBox="1"/>
          <p:nvPr/>
        </p:nvSpPr>
        <p:spPr>
          <a:xfrm>
            <a:off x="598805" y="1355090"/>
            <a:ext cx="6824345" cy="398780"/>
          </a:xfrm>
          <a:prstGeom prst="rect">
            <a:avLst/>
          </a:prstGeom>
          <a:noFill/>
        </p:spPr>
        <p:txBody>
          <a:bodyPr wrap="square" rtlCol="0">
            <a:spAutoFit/>
          </a:bodyPr>
          <a:p>
            <a:r>
              <a:rPr lang="zh-CN" altLang="en-US" sz="2000" b="1">
                <a:sym typeface="+mn-ea"/>
              </a:rPr>
              <a:t>（二）暂定金额（暂定单价）定价办法</a:t>
            </a:r>
            <a:endParaRPr lang="zh-CN" altLang="en-US" sz="2000" b="1">
              <a:sym typeface="+mn-ea"/>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83235"/>
          </a:xfrm>
          <a:prstGeom prst="rect">
            <a:avLst/>
          </a:prstGeom>
          <a:noFill/>
        </p:spPr>
        <p:txBody>
          <a:bodyPr wrap="square" rtlCol="0">
            <a:spAutoFit/>
          </a:bodyPr>
          <a:p>
            <a:pPr algn="ctr"/>
            <a:r>
              <a:rPr lang="zh-CN" altLang="en-US" sz="2400">
                <a:solidFill>
                  <a:schemeClr val="bg1"/>
                </a:solidFill>
              </a:rPr>
              <a:t>七</a:t>
            </a:r>
            <a:endParaRPr lang="zh-CN" altLang="en-US" sz="2400">
              <a:solidFill>
                <a:schemeClr val="bg1"/>
              </a:solidFill>
            </a:endParaRPr>
          </a:p>
        </p:txBody>
      </p:sp>
      <p:sp>
        <p:nvSpPr>
          <p:cNvPr id="3" name="文本框 2"/>
          <p:cNvSpPr txBox="1"/>
          <p:nvPr/>
        </p:nvSpPr>
        <p:spPr>
          <a:xfrm>
            <a:off x="859155" y="254635"/>
            <a:ext cx="4319270" cy="483235"/>
          </a:xfrm>
          <a:prstGeom prst="rect">
            <a:avLst/>
          </a:prstGeom>
          <a:noFill/>
        </p:spPr>
        <p:txBody>
          <a:bodyPr wrap="square" rtlCol="0">
            <a:spAutoFit/>
          </a:bodyPr>
          <a:p>
            <a:pPr algn="ctr"/>
            <a:r>
              <a:rPr lang="zh-CN" altLang="zh-CN" sz="2400">
                <a:solidFill>
                  <a:schemeClr val="bg1"/>
                </a:solidFill>
                <a:sym typeface="+mn-ea"/>
              </a:rPr>
              <a:t>参考品牌及询价定价新规则</a:t>
            </a:r>
            <a:endParaRPr lang="zh-CN" altLang="en-US" sz="2400">
              <a:solidFill>
                <a:schemeClr val="bg1"/>
              </a:solidFill>
            </a:endParaRPr>
          </a:p>
        </p:txBody>
      </p:sp>
      <p:sp>
        <p:nvSpPr>
          <p:cNvPr id="5" name="文本框 4"/>
          <p:cNvSpPr txBox="1"/>
          <p:nvPr/>
        </p:nvSpPr>
        <p:spPr>
          <a:xfrm>
            <a:off x="753110" y="1726565"/>
            <a:ext cx="10785475" cy="4663440"/>
          </a:xfrm>
          <a:prstGeom prst="rect">
            <a:avLst/>
          </a:prstGeom>
          <a:noFill/>
        </p:spPr>
        <p:txBody>
          <a:bodyPr wrap="square" rtlCol="0">
            <a:spAutoFit/>
          </a:bodyPr>
          <a:p>
            <a:pPr indent="457200" fontAlgn="auto">
              <a:lnSpc>
                <a:spcPct val="150000"/>
              </a:lnSpc>
            </a:pPr>
            <a:r>
              <a:rPr sz="2000" b="1"/>
              <a:t>专用条款15.4.2 关于暂定金额项目的定价约定：</a:t>
            </a:r>
            <a:endParaRPr sz="2000" b="1"/>
          </a:p>
          <a:p>
            <a:pPr indent="457200" fontAlgn="auto">
              <a:lnSpc>
                <a:spcPct val="150000"/>
              </a:lnSpc>
            </a:pPr>
            <a:r>
              <a:rPr sz="2000">
                <a:solidFill>
                  <a:srgbClr val="FF0000"/>
                </a:solidFill>
              </a:rPr>
              <a:t>如双方无法协商一致的</a:t>
            </a:r>
            <a:r>
              <a:rPr sz="2000"/>
              <a:t>，承包人应当通过合同约定的竞争性方式确定供应商（或分包商），并按下列方式办理签价手续：</a:t>
            </a:r>
            <a:endParaRPr sz="2000"/>
          </a:p>
          <a:p>
            <a:pPr indent="457200" fontAlgn="auto">
              <a:lnSpc>
                <a:spcPct val="150000"/>
              </a:lnSpc>
            </a:pPr>
            <a:r>
              <a:rPr sz="2000"/>
              <a:t>（1）供应商（或分包商）报价加上承包人的总承包服务费，</a:t>
            </a:r>
            <a:r>
              <a:rPr sz="2000" b="1"/>
              <a:t>未超过暂定金额的</a:t>
            </a:r>
            <a:r>
              <a:rPr sz="2000"/>
              <a:t>，承发包双方按供应商（或分包商）报价加上承包人的总承包服务费办理签价手续作为双方定价的依据。</a:t>
            </a:r>
            <a:endParaRPr sz="2000"/>
          </a:p>
          <a:p>
            <a:pPr indent="457200" fontAlgn="auto">
              <a:lnSpc>
                <a:spcPct val="150000"/>
              </a:lnSpc>
            </a:pPr>
            <a:r>
              <a:rPr sz="2000"/>
              <a:t>（2）供应商（或分包商）报价加上承包人的总承包服务费</a:t>
            </a:r>
            <a:r>
              <a:rPr lang="zh-CN" sz="2000"/>
              <a:t>，</a:t>
            </a:r>
            <a:r>
              <a:rPr sz="2000" b="1"/>
              <a:t>超过暂定金额的，</a:t>
            </a:r>
            <a:r>
              <a:rPr sz="2000"/>
              <a:t>承包人与供应商（或分包商）签订合同前，</a:t>
            </a:r>
            <a:r>
              <a:rPr sz="2000" b="1"/>
              <a:t>其价格应经发包人同意</a:t>
            </a:r>
            <a:r>
              <a:rPr sz="2000"/>
              <a:t>。发包人不同意该报价的，应当调整材料、工程设备或服务的</a:t>
            </a:r>
            <a:r>
              <a:rPr sz="2000" b="1"/>
              <a:t>具体需求</a:t>
            </a:r>
            <a:r>
              <a:rPr sz="2000"/>
              <a:t>，再按上述程序询价定价。</a:t>
            </a:r>
            <a:endParaRPr sz="2000"/>
          </a:p>
          <a:p>
            <a:pPr indent="457200" fontAlgn="auto">
              <a:lnSpc>
                <a:spcPct val="150000"/>
              </a:lnSpc>
            </a:pPr>
            <a:r>
              <a:rPr sz="2000"/>
              <a:t>专用条款15.5 暂定单价主材。发包人在模拟清单中暂定单价的主材，参照15.4暂定金额的规定执行。</a:t>
            </a:r>
            <a:endParaRPr sz="2000"/>
          </a:p>
        </p:txBody>
      </p:sp>
      <p:sp>
        <p:nvSpPr>
          <p:cNvPr id="4" name="文本框 3"/>
          <p:cNvSpPr txBox="1"/>
          <p:nvPr/>
        </p:nvSpPr>
        <p:spPr>
          <a:xfrm>
            <a:off x="598805" y="1355090"/>
            <a:ext cx="6824345" cy="398780"/>
          </a:xfrm>
          <a:prstGeom prst="rect">
            <a:avLst/>
          </a:prstGeom>
          <a:noFill/>
        </p:spPr>
        <p:txBody>
          <a:bodyPr wrap="square" rtlCol="0">
            <a:spAutoFit/>
          </a:bodyPr>
          <a:p>
            <a:r>
              <a:rPr lang="zh-CN" altLang="en-US" sz="2000" b="1">
                <a:sym typeface="+mn-ea"/>
              </a:rPr>
              <a:t>（二）暂定金额（暂定单价）定价办法</a:t>
            </a:r>
            <a:endParaRPr lang="zh-CN" altLang="en-US" sz="2000" b="1">
              <a:sym typeface="+mn-ea"/>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859155" y="254635"/>
            <a:ext cx="4319270" cy="483235"/>
          </a:xfrm>
          <a:prstGeom prst="rect">
            <a:avLst/>
          </a:prstGeom>
          <a:noFill/>
        </p:spPr>
        <p:txBody>
          <a:bodyPr wrap="square" rtlCol="0">
            <a:spAutoFit/>
          </a:bodyPr>
          <a:p>
            <a:pPr algn="ctr"/>
            <a:r>
              <a:rPr lang="zh-CN" altLang="en-US" sz="2400">
                <a:solidFill>
                  <a:schemeClr val="bg1"/>
                </a:solidFill>
              </a:rPr>
              <a:t>后语</a:t>
            </a:r>
            <a:endParaRPr lang="zh-CN" altLang="en-US" sz="2400">
              <a:solidFill>
                <a:schemeClr val="bg1"/>
              </a:solidFill>
            </a:endParaRPr>
          </a:p>
        </p:txBody>
      </p:sp>
      <p:sp>
        <p:nvSpPr>
          <p:cNvPr id="5" name="文本框 4"/>
          <p:cNvSpPr txBox="1"/>
          <p:nvPr/>
        </p:nvSpPr>
        <p:spPr>
          <a:xfrm>
            <a:off x="753110" y="1726565"/>
            <a:ext cx="10785475" cy="548640"/>
          </a:xfrm>
          <a:prstGeom prst="rect">
            <a:avLst/>
          </a:prstGeom>
          <a:noFill/>
        </p:spPr>
        <p:txBody>
          <a:bodyPr wrap="square" rtlCol="0">
            <a:spAutoFit/>
          </a:bodyPr>
          <a:p>
            <a:pPr indent="457200" fontAlgn="auto">
              <a:lnSpc>
                <a:spcPct val="150000"/>
              </a:lnSpc>
            </a:pPr>
            <a:endParaRPr sz="2000"/>
          </a:p>
        </p:txBody>
      </p:sp>
      <p:sp>
        <p:nvSpPr>
          <p:cNvPr id="4" name="文本框 3"/>
          <p:cNvSpPr txBox="1"/>
          <p:nvPr/>
        </p:nvSpPr>
        <p:spPr>
          <a:xfrm>
            <a:off x="547370" y="1039495"/>
            <a:ext cx="9918065" cy="5334000"/>
          </a:xfrm>
          <a:prstGeom prst="rect">
            <a:avLst/>
          </a:prstGeom>
          <a:noFill/>
        </p:spPr>
        <p:txBody>
          <a:bodyPr wrap="square" rtlCol="0">
            <a:spAutoFit/>
          </a:bodyPr>
          <a:p>
            <a:pPr fontAlgn="auto">
              <a:lnSpc>
                <a:spcPct val="150000"/>
              </a:lnSpc>
            </a:pPr>
            <a:r>
              <a:rPr lang="en-US" altLang="zh-CN" sz="2400" b="1">
                <a:sym typeface="+mn-ea"/>
              </a:rPr>
              <a:t>      </a:t>
            </a:r>
            <a:r>
              <a:rPr lang="en-US" altLang="zh-CN" sz="2400" b="1">
                <a:latin typeface="楷体" charset="0"/>
                <a:ea typeface="楷体" charset="0"/>
                <a:sym typeface="+mn-ea"/>
              </a:rPr>
              <a:t> 1</a:t>
            </a:r>
            <a:r>
              <a:rPr lang="zh-CN" altLang="en-US" sz="2400" b="1">
                <a:latin typeface="楷体" charset="0"/>
                <a:ea typeface="楷体" charset="0"/>
                <a:sym typeface="+mn-ea"/>
              </a:rPr>
              <a:t>、</a:t>
            </a:r>
            <a:r>
              <a:rPr lang="zh-CN" altLang="en-US" sz="2400" b="1">
                <a:latin typeface="楷体" charset="0"/>
                <a:ea typeface="楷体" charset="0"/>
                <a:sym typeface="+mn-ea"/>
              </a:rPr>
              <a:t>模拟清单计价与计量是全新的架构，细枝末节还需要继续完善；拟进一步完善总承包清单，建筑工程、市政工程；</a:t>
            </a:r>
            <a:endParaRPr lang="zh-CN" altLang="en-US" sz="2400" b="1">
              <a:latin typeface="楷体" charset="0"/>
              <a:ea typeface="楷体" charset="0"/>
              <a:sym typeface="+mn-ea"/>
            </a:endParaRPr>
          </a:p>
          <a:p>
            <a:pPr fontAlgn="auto">
              <a:lnSpc>
                <a:spcPct val="150000"/>
              </a:lnSpc>
            </a:pPr>
            <a:r>
              <a:rPr lang="en-US" altLang="zh-CN" sz="2400" b="1">
                <a:latin typeface="楷体" charset="0"/>
                <a:ea typeface="楷体" charset="0"/>
                <a:sym typeface="+mn-ea"/>
              </a:rPr>
              <a:t>    2</a:t>
            </a:r>
            <a:r>
              <a:rPr lang="zh-CN" altLang="en-US" sz="2400" b="1">
                <a:latin typeface="楷体" charset="0"/>
                <a:ea typeface="楷体" charset="0"/>
                <a:sym typeface="+mn-ea"/>
              </a:rPr>
              <a:t>、</a:t>
            </a:r>
            <a:r>
              <a:rPr lang="zh-CN" altLang="en-US" sz="2400" b="1">
                <a:latin typeface="楷体" charset="0"/>
                <a:ea typeface="楷体" charset="0"/>
                <a:sym typeface="+mn-ea"/>
              </a:rPr>
              <a:t>推行咨询人制度，集合设计（图审）、评估、造价、招标、监理；</a:t>
            </a:r>
            <a:endParaRPr lang="zh-CN" altLang="en-US" sz="2400" b="1">
              <a:latin typeface="楷体" charset="0"/>
              <a:ea typeface="楷体" charset="0"/>
              <a:sym typeface="+mn-ea"/>
            </a:endParaRPr>
          </a:p>
          <a:p>
            <a:pPr fontAlgn="auto">
              <a:lnSpc>
                <a:spcPct val="150000"/>
              </a:lnSpc>
            </a:pPr>
            <a:r>
              <a:rPr lang="en-US" altLang="zh-CN" sz="2400" b="1">
                <a:latin typeface="楷体" charset="0"/>
                <a:ea typeface="楷体" charset="0"/>
                <a:sym typeface="+mn-ea"/>
              </a:rPr>
              <a:t>    3</a:t>
            </a:r>
            <a:r>
              <a:rPr lang="zh-CN" altLang="en-US" sz="2400" b="1">
                <a:latin typeface="楷体" charset="0"/>
                <a:ea typeface="楷体" charset="0"/>
                <a:sym typeface="+mn-ea"/>
              </a:rPr>
              <a:t>、推行过程结算制度；</a:t>
            </a:r>
            <a:endParaRPr lang="zh-CN" altLang="en-US" sz="2400" b="1">
              <a:latin typeface="楷体" charset="0"/>
              <a:ea typeface="楷体" charset="0"/>
              <a:sym typeface="+mn-ea"/>
            </a:endParaRPr>
          </a:p>
          <a:p>
            <a:pPr fontAlgn="auto">
              <a:lnSpc>
                <a:spcPct val="150000"/>
              </a:lnSpc>
            </a:pPr>
            <a:r>
              <a:rPr lang="en-US" altLang="zh-CN" sz="2400" b="1">
                <a:latin typeface="楷体" charset="0"/>
                <a:ea typeface="楷体" charset="0"/>
                <a:sym typeface="+mn-ea"/>
              </a:rPr>
              <a:t>    4</a:t>
            </a:r>
            <a:r>
              <a:rPr lang="zh-CN" altLang="en-US" sz="2400" b="1">
                <a:latin typeface="楷体" charset="0"/>
                <a:ea typeface="楷体" charset="0"/>
                <a:sym typeface="+mn-ea"/>
              </a:rPr>
              <a:t>、</a:t>
            </a:r>
            <a:r>
              <a:rPr lang="zh-CN" altLang="en-US" sz="2400" b="1">
                <a:latin typeface="楷体" charset="0"/>
                <a:ea typeface="楷体" charset="0"/>
                <a:sym typeface="+mn-ea"/>
              </a:rPr>
              <a:t>造价指标数据将成为咨询人核心竞争力，定额作用要逐步弱化；</a:t>
            </a:r>
            <a:endParaRPr lang="zh-CN" altLang="en-US" sz="2400" b="1">
              <a:latin typeface="楷体" charset="0"/>
              <a:ea typeface="楷体" charset="0"/>
              <a:sym typeface="+mn-ea"/>
            </a:endParaRPr>
          </a:p>
          <a:p>
            <a:pPr fontAlgn="auto">
              <a:lnSpc>
                <a:spcPct val="150000"/>
              </a:lnSpc>
            </a:pPr>
            <a:r>
              <a:rPr lang="en-US" altLang="zh-CN" sz="2400" b="1">
                <a:latin typeface="楷体" charset="0"/>
                <a:ea typeface="楷体" charset="0"/>
                <a:sym typeface="+mn-ea"/>
              </a:rPr>
              <a:t>    5</a:t>
            </a:r>
            <a:r>
              <a:rPr lang="zh-CN" altLang="en-US" sz="2400" b="1">
                <a:latin typeface="楷体" charset="0"/>
                <a:ea typeface="楷体" charset="0"/>
                <a:sym typeface="+mn-ea"/>
              </a:rPr>
              <a:t>、编制工程总承包招标文件示范文本与模拟清单计价计量规则中，探索的一些有益作法，将会延伸应用到正在组织修订的施工招标文件示范文本。</a:t>
            </a:r>
            <a:endParaRPr lang="zh-CN" altLang="en-US" sz="2400" b="1">
              <a:latin typeface="楷体" charset="0"/>
              <a:ea typeface="楷体" charset="0"/>
              <a:sym typeface="+mn-ea"/>
            </a:endParaRPr>
          </a:p>
          <a:p>
            <a:endParaRPr lang="zh-CN" altLang="en-US" sz="2000" b="1">
              <a:sym typeface="+mn-ea"/>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83540" y="1532255"/>
            <a:ext cx="11424285" cy="829945"/>
          </a:xfrm>
          <a:prstGeom prst="rect">
            <a:avLst/>
          </a:prstGeom>
          <a:noFill/>
        </p:spPr>
        <p:txBody>
          <a:bodyPr wrap="square" rtlCol="0">
            <a:spAutoFit/>
          </a:bodyPr>
          <a:p>
            <a:pPr algn="ctr"/>
            <a:r>
              <a:rPr lang="zh-CN" altLang="en-US" sz="4800">
                <a:solidFill>
                  <a:schemeClr val="bg1"/>
                </a:solidFill>
                <a:latin typeface="微软雅黑" pitchFamily="34" charset="-122"/>
                <a:ea typeface="微软雅黑" pitchFamily="34" charset="-122"/>
              </a:rPr>
              <a:t>谢谢</a:t>
            </a:r>
            <a:endParaRPr lang="zh-CN" altLang="en-US" sz="4800">
              <a:solidFill>
                <a:schemeClr val="bg1"/>
              </a:solidFill>
              <a:latin typeface="微软雅黑" pitchFamily="34" charset="-122"/>
              <a:ea typeface="微软雅黑"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60375"/>
          </a:xfrm>
          <a:prstGeom prst="rect">
            <a:avLst/>
          </a:prstGeom>
          <a:noFill/>
        </p:spPr>
        <p:txBody>
          <a:bodyPr wrap="square" rtlCol="0">
            <a:spAutoFit/>
          </a:bodyPr>
          <a:p>
            <a:pPr algn="ctr"/>
            <a:r>
              <a:rPr lang="zh-CN" altLang="en-US" sz="2400">
                <a:solidFill>
                  <a:schemeClr val="bg1"/>
                </a:solidFill>
              </a:rPr>
              <a:t>一</a:t>
            </a:r>
            <a:endParaRPr lang="zh-CN" altLang="en-US" sz="2400">
              <a:solidFill>
                <a:schemeClr val="bg1"/>
              </a:solidFill>
            </a:endParaRPr>
          </a:p>
        </p:txBody>
      </p:sp>
      <p:sp>
        <p:nvSpPr>
          <p:cNvPr id="3" name="文本框 2"/>
          <p:cNvSpPr txBox="1"/>
          <p:nvPr/>
        </p:nvSpPr>
        <p:spPr>
          <a:xfrm>
            <a:off x="858520" y="254635"/>
            <a:ext cx="4319270" cy="483235"/>
          </a:xfrm>
          <a:prstGeom prst="rect">
            <a:avLst/>
          </a:prstGeom>
          <a:noFill/>
        </p:spPr>
        <p:txBody>
          <a:bodyPr wrap="square" rtlCol="0">
            <a:spAutoFit/>
          </a:bodyPr>
          <a:p>
            <a:pPr algn="ctr"/>
            <a:r>
              <a:rPr lang="zh-CN" altLang="en-US" sz="2400">
                <a:solidFill>
                  <a:schemeClr val="bg1"/>
                </a:solidFill>
              </a:rPr>
              <a:t>费用构成</a:t>
            </a:r>
            <a:endParaRPr lang="zh-CN" altLang="en-US" sz="2400">
              <a:solidFill>
                <a:schemeClr val="bg1"/>
              </a:solidFill>
            </a:endParaRPr>
          </a:p>
        </p:txBody>
      </p:sp>
      <p:sp>
        <p:nvSpPr>
          <p:cNvPr id="4" name="文本框 3"/>
          <p:cNvSpPr txBox="1"/>
          <p:nvPr/>
        </p:nvSpPr>
        <p:spPr>
          <a:xfrm>
            <a:off x="753110" y="1420495"/>
            <a:ext cx="10290175" cy="4206240"/>
          </a:xfrm>
          <a:prstGeom prst="rect">
            <a:avLst/>
          </a:prstGeom>
          <a:noFill/>
        </p:spPr>
        <p:txBody>
          <a:bodyPr wrap="square" rtlCol="0">
            <a:spAutoFit/>
          </a:bodyPr>
          <a:p>
            <a:pPr indent="457200" fontAlgn="auto">
              <a:lnSpc>
                <a:spcPct val="150000"/>
              </a:lnSpc>
            </a:pPr>
            <a:r>
              <a:rPr lang="zh-CN" altLang="en-US" sz="2000"/>
              <a:t>根据工程建设总投资费用构成，工程总承包费用由工程</a:t>
            </a:r>
            <a:r>
              <a:rPr lang="zh-CN" altLang="en-US" sz="2000" b="1" u="sng"/>
              <a:t>勘察</a:t>
            </a:r>
            <a:r>
              <a:rPr lang="zh-CN" altLang="en-US" sz="2000"/>
              <a:t>设计费、建筑安装工程费、</a:t>
            </a:r>
            <a:r>
              <a:rPr lang="zh-CN" altLang="en-US" sz="2000" b="1" u="sng"/>
              <a:t>设备及工器具购置费</a:t>
            </a:r>
            <a:r>
              <a:rPr lang="zh-CN" altLang="en-US" sz="2000"/>
              <a:t>、</a:t>
            </a:r>
            <a:r>
              <a:rPr lang="zh-CN" altLang="en-US" sz="2000" b="1" u="sng"/>
              <a:t>工程建设其他费</a:t>
            </a:r>
            <a:r>
              <a:rPr lang="zh-CN" altLang="en-US" sz="2000"/>
              <a:t>等组成。</a:t>
            </a:r>
            <a:r>
              <a:rPr lang="zh-CN" altLang="en-US" sz="2000" b="1"/>
              <a:t>无总承包管理费。工程建设其他费</a:t>
            </a:r>
            <a:r>
              <a:rPr lang="zh-CN" altLang="en-US" sz="2000" b="1" u="sng"/>
              <a:t>（根据需要）</a:t>
            </a:r>
            <a:r>
              <a:rPr lang="zh-CN" altLang="en-US" sz="2000" b="1"/>
              <a:t>：如三通一平、配建费，而检测费、图审费、监理费不应列入。</a:t>
            </a:r>
            <a:endParaRPr lang="zh-CN" altLang="en-US" sz="2000"/>
          </a:p>
          <a:p>
            <a:pPr indent="457200" fontAlgn="auto">
              <a:lnSpc>
                <a:spcPct val="150000"/>
              </a:lnSpc>
            </a:pPr>
            <a:r>
              <a:rPr lang="zh-CN" altLang="en-US" sz="2000"/>
              <a:t>建筑安装工程费由分部分项工程费、措施项目费（包括单价措施项目、总价措施项目）、其他项目费组成。</a:t>
            </a:r>
            <a:endParaRPr lang="zh-CN" altLang="en-US" sz="2000"/>
          </a:p>
          <a:p>
            <a:pPr indent="457200" fontAlgn="auto">
              <a:lnSpc>
                <a:spcPct val="150000"/>
              </a:lnSpc>
            </a:pPr>
            <a:r>
              <a:rPr lang="zh-CN" altLang="en-US" sz="2000" b="1" u="sng"/>
              <a:t> 所有项目均包括成本、利润和税金。</a:t>
            </a:r>
            <a:r>
              <a:rPr lang="zh-CN" altLang="en-US" sz="2000"/>
              <a:t>其中：采用综合单价法计价的，综合单价包括人工费、材料费、施工机具使用费、企业管理费、利润、规费和税金。</a:t>
            </a:r>
            <a:endParaRPr lang="zh-CN" altLang="en-US" sz="2000"/>
          </a:p>
          <a:p>
            <a:pPr indent="457200" fontAlgn="auto">
              <a:lnSpc>
                <a:spcPct val="150000"/>
              </a:lnSpc>
            </a:pPr>
            <a:r>
              <a:rPr lang="zh-CN" altLang="en-US" sz="2000"/>
              <a:t> 工程总承包招标采用模拟清单计价。模拟清单是编制清单的一种方法，清单是指</a:t>
            </a:r>
            <a:r>
              <a:rPr lang="zh-CN" altLang="en-US" sz="2000">
                <a:sym typeface="+mn-ea"/>
              </a:rPr>
              <a:t>（与初步设计相适应）</a:t>
            </a:r>
            <a:r>
              <a:rPr lang="zh-CN" altLang="en-US" sz="2000"/>
              <a:t>工程总承包清单。</a:t>
            </a:r>
            <a:endParaRPr lang="zh-CN" altLang="en-US" sz="2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60375"/>
          </a:xfrm>
          <a:prstGeom prst="rect">
            <a:avLst/>
          </a:prstGeom>
          <a:noFill/>
        </p:spPr>
        <p:txBody>
          <a:bodyPr wrap="square" rtlCol="0">
            <a:spAutoFit/>
          </a:bodyPr>
          <a:p>
            <a:pPr algn="ctr"/>
            <a:r>
              <a:rPr lang="zh-CN" altLang="en-US" sz="2400">
                <a:solidFill>
                  <a:schemeClr val="bg1"/>
                </a:solidFill>
              </a:rPr>
              <a:t>二</a:t>
            </a:r>
            <a:endParaRPr lang="zh-CN" altLang="en-US" sz="2400">
              <a:solidFill>
                <a:schemeClr val="bg1"/>
              </a:solidFill>
            </a:endParaRPr>
          </a:p>
        </p:txBody>
      </p:sp>
      <p:sp>
        <p:nvSpPr>
          <p:cNvPr id="3" name="文本框 2"/>
          <p:cNvSpPr txBox="1"/>
          <p:nvPr/>
        </p:nvSpPr>
        <p:spPr>
          <a:xfrm>
            <a:off x="858520" y="254635"/>
            <a:ext cx="4319270" cy="460375"/>
          </a:xfrm>
          <a:prstGeom prst="rect">
            <a:avLst/>
          </a:prstGeom>
          <a:noFill/>
        </p:spPr>
        <p:txBody>
          <a:bodyPr wrap="square" rtlCol="0">
            <a:spAutoFit/>
          </a:bodyPr>
          <a:p>
            <a:pPr algn="ctr"/>
            <a:r>
              <a:rPr lang="zh-CN" altLang="en-US" sz="2400">
                <a:solidFill>
                  <a:schemeClr val="bg1"/>
                </a:solidFill>
              </a:rPr>
              <a:t>模拟清单</a:t>
            </a:r>
            <a:endParaRPr lang="zh-CN" altLang="en-US" sz="2400">
              <a:solidFill>
                <a:schemeClr val="bg1"/>
              </a:solidFill>
            </a:endParaRPr>
          </a:p>
        </p:txBody>
      </p:sp>
      <p:sp>
        <p:nvSpPr>
          <p:cNvPr id="4" name="文本框 3"/>
          <p:cNvSpPr txBox="1"/>
          <p:nvPr/>
        </p:nvSpPr>
        <p:spPr>
          <a:xfrm>
            <a:off x="753110" y="1828165"/>
            <a:ext cx="10290175" cy="2834640"/>
          </a:xfrm>
          <a:prstGeom prst="rect">
            <a:avLst/>
          </a:prstGeom>
          <a:noFill/>
        </p:spPr>
        <p:txBody>
          <a:bodyPr wrap="square" rtlCol="0">
            <a:spAutoFit/>
          </a:bodyPr>
          <a:p>
            <a:pPr indent="457200" fontAlgn="auto">
              <a:lnSpc>
                <a:spcPct val="150000"/>
              </a:lnSpc>
            </a:pPr>
            <a:r>
              <a:rPr lang="zh-CN" altLang="en-US" sz="2000"/>
              <a:t>模拟清单是指列出了项目实施过程中实际要发生</a:t>
            </a:r>
            <a:r>
              <a:rPr lang="zh-CN" altLang="en-US" sz="2000" b="1" u="sng"/>
              <a:t>和可能要发生的</a:t>
            </a:r>
            <a:r>
              <a:rPr lang="zh-CN" altLang="en-US" sz="2000"/>
              <a:t>各类项目清单、设备清单、费用清单。</a:t>
            </a:r>
            <a:r>
              <a:rPr lang="zh-CN" altLang="en-US" sz="2000" b="1"/>
              <a:t>借鉴了房地产行业与外省总承包实施经验。</a:t>
            </a:r>
            <a:endParaRPr lang="zh-CN" altLang="en-US" sz="2000" b="1"/>
          </a:p>
          <a:p>
            <a:pPr indent="457200" fontAlgn="auto">
              <a:lnSpc>
                <a:spcPct val="150000"/>
              </a:lnSpc>
            </a:pPr>
            <a:r>
              <a:rPr lang="zh-CN" altLang="en-US" sz="2000">
                <a:latin typeface="楷体" charset="0"/>
                <a:ea typeface="楷体" charset="0"/>
              </a:rPr>
              <a:t>特点是在对可能要发生的项目进行模拟编制，但</a:t>
            </a:r>
            <a:r>
              <a:rPr lang="zh-CN" altLang="en-US" sz="2000">
                <a:latin typeface="楷体" charset="0"/>
                <a:ea typeface="楷体" charset="0"/>
                <a:sym typeface="+mn-ea"/>
              </a:rPr>
              <a:t>不是所有费用项目都需要模拟，</a:t>
            </a:r>
            <a:r>
              <a:rPr lang="zh-CN" altLang="en-US" sz="2000">
                <a:latin typeface="楷体" charset="0"/>
                <a:ea typeface="楷体" charset="0"/>
              </a:rPr>
              <a:t>模拟多少没有规定，视项目具体情况。</a:t>
            </a:r>
            <a:endParaRPr lang="zh-CN" altLang="en-US" sz="2000">
              <a:latin typeface="楷体" charset="0"/>
              <a:ea typeface="楷体" charset="0"/>
            </a:endParaRPr>
          </a:p>
          <a:p>
            <a:pPr indent="457200" fontAlgn="auto">
              <a:lnSpc>
                <a:spcPct val="150000"/>
              </a:lnSpc>
            </a:pPr>
            <a:r>
              <a:rPr lang="zh-CN" altLang="en-US" sz="2000" b="1"/>
              <a:t>模拟清单的作用，是对接设计文件与发包人要求，并以此作为编制最高限价与投标报价、处理变更与调整、风险与责任的共同基础。同时，</a:t>
            </a:r>
            <a:r>
              <a:rPr lang="zh-CN" altLang="en-US" sz="2000" b="1" u="sng">
                <a:solidFill>
                  <a:srgbClr val="FF0000"/>
                </a:solidFill>
              </a:rPr>
              <a:t>取消预算后审。</a:t>
            </a:r>
            <a:endParaRPr lang="zh-CN" altLang="en-US" sz="2000" b="1" u="sng">
              <a:solidFill>
                <a:srgbClr val="FF0000"/>
              </a:solidFill>
            </a:endParaRPr>
          </a:p>
        </p:txBody>
      </p:sp>
      <p:sp>
        <p:nvSpPr>
          <p:cNvPr id="5" name="文本框 4"/>
          <p:cNvSpPr txBox="1"/>
          <p:nvPr/>
        </p:nvSpPr>
        <p:spPr>
          <a:xfrm>
            <a:off x="598805" y="1355090"/>
            <a:ext cx="2994660" cy="398780"/>
          </a:xfrm>
          <a:prstGeom prst="rect">
            <a:avLst/>
          </a:prstGeom>
          <a:noFill/>
        </p:spPr>
        <p:txBody>
          <a:bodyPr wrap="square" rtlCol="0">
            <a:spAutoFit/>
          </a:bodyPr>
          <a:p>
            <a:r>
              <a:rPr lang="zh-CN" altLang="en-US" sz="2000" b="1"/>
              <a:t>（一）模拟清单的含义</a:t>
            </a:r>
            <a:endParaRPr lang="zh-CN" altLang="en-US" sz="2000" b="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60375"/>
          </a:xfrm>
          <a:prstGeom prst="rect">
            <a:avLst/>
          </a:prstGeom>
          <a:noFill/>
        </p:spPr>
        <p:txBody>
          <a:bodyPr wrap="square" rtlCol="0">
            <a:spAutoFit/>
          </a:bodyPr>
          <a:p>
            <a:pPr algn="ctr"/>
            <a:r>
              <a:rPr lang="zh-CN" altLang="en-US" sz="2400">
                <a:solidFill>
                  <a:schemeClr val="bg1"/>
                </a:solidFill>
              </a:rPr>
              <a:t>二</a:t>
            </a:r>
            <a:endParaRPr lang="zh-CN" altLang="en-US" sz="2400">
              <a:solidFill>
                <a:schemeClr val="bg1"/>
              </a:solidFill>
            </a:endParaRPr>
          </a:p>
        </p:txBody>
      </p:sp>
      <p:sp>
        <p:nvSpPr>
          <p:cNvPr id="3" name="文本框 2"/>
          <p:cNvSpPr txBox="1"/>
          <p:nvPr/>
        </p:nvSpPr>
        <p:spPr>
          <a:xfrm>
            <a:off x="858520" y="254635"/>
            <a:ext cx="4319270" cy="460375"/>
          </a:xfrm>
          <a:prstGeom prst="rect">
            <a:avLst/>
          </a:prstGeom>
          <a:noFill/>
        </p:spPr>
        <p:txBody>
          <a:bodyPr wrap="square" rtlCol="0">
            <a:spAutoFit/>
          </a:bodyPr>
          <a:p>
            <a:pPr algn="ctr"/>
            <a:r>
              <a:rPr lang="zh-CN" altLang="en-US" sz="2400">
                <a:solidFill>
                  <a:schemeClr val="bg1"/>
                </a:solidFill>
              </a:rPr>
              <a:t>模拟清单</a:t>
            </a:r>
            <a:endParaRPr lang="zh-CN" altLang="en-US" sz="2400">
              <a:solidFill>
                <a:schemeClr val="bg1"/>
              </a:solidFill>
            </a:endParaRPr>
          </a:p>
        </p:txBody>
      </p:sp>
      <p:sp>
        <p:nvSpPr>
          <p:cNvPr id="5" name="文本框 4"/>
          <p:cNvSpPr txBox="1"/>
          <p:nvPr/>
        </p:nvSpPr>
        <p:spPr>
          <a:xfrm>
            <a:off x="598805" y="1355090"/>
            <a:ext cx="5902960" cy="417830"/>
          </a:xfrm>
          <a:prstGeom prst="rect">
            <a:avLst/>
          </a:prstGeom>
          <a:noFill/>
        </p:spPr>
        <p:txBody>
          <a:bodyPr wrap="square" rtlCol="0">
            <a:spAutoFit/>
          </a:bodyPr>
          <a:p>
            <a:r>
              <a:rPr lang="zh-CN" altLang="en-US" sz="2000" b="1"/>
              <a:t>模拟清单拟解决现行预算后审存在的问题</a:t>
            </a:r>
            <a:endParaRPr lang="zh-CN" altLang="en-US" sz="2000" b="1"/>
          </a:p>
        </p:txBody>
      </p:sp>
      <p:graphicFrame>
        <p:nvGraphicFramePr>
          <p:cNvPr id="8" name="表格 7"/>
          <p:cNvGraphicFramePr/>
          <p:nvPr/>
        </p:nvGraphicFramePr>
        <p:xfrm>
          <a:off x="306070" y="2176145"/>
          <a:ext cx="11569700" cy="3241675"/>
        </p:xfrm>
        <a:graphic>
          <a:graphicData uri="http://schemas.openxmlformats.org/drawingml/2006/table">
            <a:tbl>
              <a:tblPr firstRow="1" bandRow="1">
                <a:tableStyleId>{5C22544A-7EE6-4342-B048-85BDC9FD1C3A}</a:tableStyleId>
              </a:tblPr>
              <a:tblGrid>
                <a:gridCol w="5779770"/>
                <a:gridCol w="5789930"/>
              </a:tblGrid>
              <a:tr h="663575">
                <a:tc>
                  <a:txBody>
                    <a:bodyPr/>
                    <a:p>
                      <a:pPr algn="ctr">
                        <a:buNone/>
                      </a:pPr>
                      <a:r>
                        <a:rPr lang="zh-CN" altLang="en-US" sz="2000">
                          <a:solidFill>
                            <a:schemeClr val="tx1"/>
                          </a:solidFill>
                        </a:rPr>
                        <a:t>原因</a:t>
                      </a:r>
                      <a:endParaRPr lang="zh-CN" altLang="en-US" sz="2000">
                        <a:solidFill>
                          <a:schemeClr val="tx1"/>
                        </a:solidFill>
                      </a:endParaRPr>
                    </a:p>
                  </a:txBody>
                  <a:tcPr anchor="ctr" anchorCtr="0">
                    <a:solidFill>
                      <a:schemeClr val="bg1">
                        <a:lumMod val="75000"/>
                      </a:schemeClr>
                    </a:solidFill>
                  </a:tcPr>
                </a:tc>
                <a:tc>
                  <a:txBody>
                    <a:bodyPr/>
                    <a:p>
                      <a:pPr algn="ctr">
                        <a:buNone/>
                      </a:pPr>
                      <a:r>
                        <a:rPr lang="zh-CN" altLang="en-US" sz="2000">
                          <a:solidFill>
                            <a:schemeClr val="tx1"/>
                          </a:solidFill>
                        </a:rPr>
                        <a:t>现在</a:t>
                      </a:r>
                      <a:endParaRPr lang="zh-CN" altLang="en-US" sz="2000">
                        <a:solidFill>
                          <a:schemeClr val="tx1"/>
                        </a:solidFill>
                      </a:endParaRPr>
                    </a:p>
                  </a:txBody>
                  <a:tcPr anchor="ctr" anchorCtr="0">
                    <a:solidFill>
                      <a:schemeClr val="bg1">
                        <a:lumMod val="75000"/>
                      </a:schemeClr>
                    </a:solidFill>
                  </a:tcPr>
                </a:tc>
              </a:tr>
              <a:tr h="640080">
                <a:tc>
                  <a:txBody>
                    <a:bodyPr/>
                    <a:p>
                      <a:pPr>
                        <a:buNone/>
                      </a:pPr>
                      <a:r>
                        <a:rPr lang="zh-CN" altLang="en-US" sz="2000"/>
                        <a:t>（1）最高限价与发包人要求脱节，天生不足。</a:t>
                      </a:r>
                      <a:endParaRPr lang="zh-CN" altLang="en-US" sz="2000"/>
                    </a:p>
                  </a:txBody>
                  <a:tcPr>
                    <a:solidFill>
                      <a:schemeClr val="bg1">
                        <a:lumMod val="95000"/>
                      </a:schemeClr>
                    </a:solidFill>
                  </a:tcPr>
                </a:tc>
                <a:tc>
                  <a:txBody>
                    <a:bodyPr/>
                    <a:p>
                      <a:pPr>
                        <a:buNone/>
                      </a:pPr>
                      <a:r>
                        <a:rPr lang="zh-CN" altLang="en-US" sz="2000"/>
                        <a:t>（1）最高限价与发包人要求通过模拟清单对接，源头防不足。</a:t>
                      </a:r>
                      <a:endParaRPr lang="zh-CN" altLang="en-US" sz="2000"/>
                    </a:p>
                  </a:txBody>
                  <a:tcPr>
                    <a:solidFill>
                      <a:schemeClr val="bg1">
                        <a:lumMod val="95000"/>
                      </a:schemeClr>
                    </a:solidFill>
                  </a:tcPr>
                </a:tc>
              </a:tr>
              <a:tr h="383540">
                <a:tc>
                  <a:txBody>
                    <a:bodyPr/>
                    <a:p>
                      <a:pPr>
                        <a:buNone/>
                      </a:pPr>
                      <a:r>
                        <a:rPr lang="zh-CN" altLang="en-US" sz="2000"/>
                        <a:t>（2）施工图是在初步设计基础上深化，没有变更的对象，发包人随意提高标准或增加要求，限额设计难以实现，甚至超概；超限甚至超概责任转嫁给承包人。</a:t>
                      </a:r>
                      <a:endParaRPr lang="zh-CN" altLang="en-US" sz="2000"/>
                    </a:p>
                  </a:txBody>
                  <a:tcPr>
                    <a:solidFill>
                      <a:schemeClr val="bg1">
                        <a:lumMod val="85000"/>
                      </a:schemeClr>
                    </a:solidFill>
                  </a:tcPr>
                </a:tc>
                <a:tc>
                  <a:txBody>
                    <a:bodyPr/>
                    <a:p>
                      <a:pPr>
                        <a:buNone/>
                      </a:pPr>
                      <a:r>
                        <a:rPr lang="zh-CN" altLang="en-US" sz="2000"/>
                        <a:t>（2）模拟清单是对发包人要求的细化。对比模拟清单，解决发包人变更对象问题，发包人提高标准或增加要求，均属变更，发包人负责。</a:t>
                      </a:r>
                      <a:endParaRPr lang="zh-CN" altLang="en-US" sz="2000"/>
                    </a:p>
                  </a:txBody>
                  <a:tcPr>
                    <a:solidFill>
                      <a:schemeClr val="bg1">
                        <a:lumMod val="85000"/>
                      </a:schemeClr>
                    </a:solidFill>
                  </a:tcPr>
                </a:tc>
              </a:tr>
              <a:tr h="383540">
                <a:tc>
                  <a:txBody>
                    <a:bodyPr/>
                    <a:p>
                      <a:pPr>
                        <a:buNone/>
                      </a:pPr>
                      <a:r>
                        <a:rPr lang="zh-CN" altLang="en-US" sz="2000"/>
                        <a:t>（3）承包人顶额设计，没有节约优化的积极性，易超。</a:t>
                      </a:r>
                      <a:endParaRPr lang="zh-CN" altLang="en-US" sz="2000"/>
                    </a:p>
                  </a:txBody>
                  <a:tcPr>
                    <a:solidFill>
                      <a:schemeClr val="bg1">
                        <a:lumMod val="95000"/>
                      </a:schemeClr>
                    </a:solidFill>
                  </a:tcPr>
                </a:tc>
                <a:tc>
                  <a:txBody>
                    <a:bodyPr/>
                    <a:p>
                      <a:pPr>
                        <a:buNone/>
                      </a:pPr>
                      <a:r>
                        <a:rPr lang="zh-CN" altLang="en-US" sz="2000"/>
                        <a:t>（3）本文本提出节约奖励，承包人不必顶额设计。</a:t>
                      </a:r>
                      <a:endParaRPr lang="zh-CN" altLang="en-US" sz="2000"/>
                    </a:p>
                  </a:txBody>
                  <a:tcPr>
                    <a:solidFill>
                      <a:schemeClr val="bg1">
                        <a:lumMod val="95000"/>
                      </a:schemeClr>
                    </a:solidFill>
                  </a:tcPr>
                </a:tc>
              </a:tr>
              <a:tr h="383540">
                <a:tc>
                  <a:txBody>
                    <a:bodyPr/>
                    <a:p>
                      <a:pPr>
                        <a:buNone/>
                      </a:pPr>
                      <a:r>
                        <a:rPr lang="zh-CN" altLang="en-US" sz="2000"/>
                        <a:t>（4）难以推行基于初步设计概算的总价包干合同，变成预算包干。</a:t>
                      </a:r>
                      <a:endParaRPr lang="zh-CN" altLang="en-US" sz="2000"/>
                    </a:p>
                  </a:txBody>
                  <a:tcPr>
                    <a:solidFill>
                      <a:schemeClr val="bg1">
                        <a:lumMod val="85000"/>
                      </a:schemeClr>
                    </a:solidFill>
                  </a:tcPr>
                </a:tc>
                <a:tc>
                  <a:txBody>
                    <a:bodyPr/>
                    <a:p>
                      <a:pPr>
                        <a:buNone/>
                      </a:pPr>
                      <a:r>
                        <a:rPr lang="zh-CN" altLang="en-US" sz="2000"/>
                        <a:t>（4）以模拟清单为对象，推行基于初步设计概算的总价包干合同。</a:t>
                      </a:r>
                      <a:endParaRPr lang="zh-CN" altLang="en-US" sz="2000"/>
                    </a:p>
                  </a:txBody>
                  <a:tcPr>
                    <a:solidFill>
                      <a:schemeClr val="bg1">
                        <a:lumMod val="85000"/>
                      </a:schemeClr>
                    </a:solidFill>
                  </a:tcPr>
                </a:tc>
              </a:tr>
            </a:tbl>
          </a:graphicData>
        </a:graphic>
      </p:graphicFrame>
      <p:sp>
        <p:nvSpPr>
          <p:cNvPr id="9" name="文本框 8"/>
          <p:cNvSpPr txBox="1"/>
          <p:nvPr/>
        </p:nvSpPr>
        <p:spPr>
          <a:xfrm>
            <a:off x="1338580" y="1787525"/>
            <a:ext cx="3954780" cy="398780"/>
          </a:xfrm>
          <a:prstGeom prst="rect">
            <a:avLst/>
          </a:prstGeom>
          <a:noFill/>
        </p:spPr>
        <p:txBody>
          <a:bodyPr wrap="square" rtlCol="0">
            <a:spAutoFit/>
          </a:bodyPr>
          <a:p>
            <a:r>
              <a:rPr lang="zh-CN" altLang="en-US" sz="2000" b="1"/>
              <a:t>现状1：超限额甚至超概问题严重</a:t>
            </a:r>
            <a:endParaRPr lang="zh-CN" altLang="en-US" sz="2000" b="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60375"/>
          </a:xfrm>
          <a:prstGeom prst="rect">
            <a:avLst/>
          </a:prstGeom>
          <a:noFill/>
        </p:spPr>
        <p:txBody>
          <a:bodyPr wrap="square" rtlCol="0">
            <a:spAutoFit/>
          </a:bodyPr>
          <a:p>
            <a:pPr algn="ctr"/>
            <a:r>
              <a:rPr lang="zh-CN" altLang="en-US" sz="2400">
                <a:solidFill>
                  <a:schemeClr val="bg1"/>
                </a:solidFill>
              </a:rPr>
              <a:t>二</a:t>
            </a:r>
            <a:endParaRPr lang="zh-CN" altLang="en-US" sz="2400">
              <a:solidFill>
                <a:schemeClr val="bg1"/>
              </a:solidFill>
            </a:endParaRPr>
          </a:p>
        </p:txBody>
      </p:sp>
      <p:sp>
        <p:nvSpPr>
          <p:cNvPr id="3" name="文本框 2"/>
          <p:cNvSpPr txBox="1"/>
          <p:nvPr/>
        </p:nvSpPr>
        <p:spPr>
          <a:xfrm>
            <a:off x="858520" y="254635"/>
            <a:ext cx="4319270" cy="460375"/>
          </a:xfrm>
          <a:prstGeom prst="rect">
            <a:avLst/>
          </a:prstGeom>
          <a:noFill/>
        </p:spPr>
        <p:txBody>
          <a:bodyPr wrap="square" rtlCol="0">
            <a:spAutoFit/>
          </a:bodyPr>
          <a:p>
            <a:pPr algn="ctr"/>
            <a:r>
              <a:rPr lang="zh-CN" altLang="en-US" sz="2400">
                <a:solidFill>
                  <a:schemeClr val="bg1"/>
                </a:solidFill>
              </a:rPr>
              <a:t>模拟清单</a:t>
            </a:r>
            <a:endParaRPr lang="zh-CN" altLang="en-US" sz="2400">
              <a:solidFill>
                <a:schemeClr val="bg1"/>
              </a:solidFill>
            </a:endParaRPr>
          </a:p>
        </p:txBody>
      </p:sp>
      <p:sp>
        <p:nvSpPr>
          <p:cNvPr id="5" name="文本框 4"/>
          <p:cNvSpPr txBox="1"/>
          <p:nvPr/>
        </p:nvSpPr>
        <p:spPr>
          <a:xfrm>
            <a:off x="598805" y="1355090"/>
            <a:ext cx="5981700" cy="417830"/>
          </a:xfrm>
          <a:prstGeom prst="rect">
            <a:avLst/>
          </a:prstGeom>
          <a:noFill/>
        </p:spPr>
        <p:txBody>
          <a:bodyPr wrap="square" rtlCol="0">
            <a:spAutoFit/>
          </a:bodyPr>
          <a:p>
            <a:r>
              <a:rPr lang="zh-CN" altLang="en-US" sz="2000" b="1">
                <a:sym typeface="+mn-ea"/>
              </a:rPr>
              <a:t>模拟清单拟解决现行预算后审存在的问题</a:t>
            </a:r>
            <a:endParaRPr lang="zh-CN" altLang="en-US" sz="2000" b="1"/>
          </a:p>
        </p:txBody>
      </p:sp>
      <p:graphicFrame>
        <p:nvGraphicFramePr>
          <p:cNvPr id="8" name="表格 7"/>
          <p:cNvGraphicFramePr/>
          <p:nvPr/>
        </p:nvGraphicFramePr>
        <p:xfrm>
          <a:off x="306070" y="2176145"/>
          <a:ext cx="11569700" cy="3241675"/>
        </p:xfrm>
        <a:graphic>
          <a:graphicData uri="http://schemas.openxmlformats.org/drawingml/2006/table">
            <a:tbl>
              <a:tblPr firstRow="1" bandRow="1">
                <a:tableStyleId>{5C22544A-7EE6-4342-B048-85BDC9FD1C3A}</a:tableStyleId>
              </a:tblPr>
              <a:tblGrid>
                <a:gridCol w="5779770"/>
                <a:gridCol w="5789930"/>
              </a:tblGrid>
              <a:tr h="663575">
                <a:tc>
                  <a:txBody>
                    <a:bodyPr/>
                    <a:p>
                      <a:pPr algn="ctr">
                        <a:buNone/>
                      </a:pPr>
                      <a:r>
                        <a:rPr lang="zh-CN" altLang="en-US" sz="2000">
                          <a:solidFill>
                            <a:schemeClr val="tx1"/>
                          </a:solidFill>
                        </a:rPr>
                        <a:t>原因</a:t>
                      </a:r>
                      <a:endParaRPr lang="zh-CN" altLang="en-US" sz="2000">
                        <a:solidFill>
                          <a:schemeClr val="tx1"/>
                        </a:solidFill>
                      </a:endParaRPr>
                    </a:p>
                  </a:txBody>
                  <a:tcPr anchor="ctr" anchorCtr="0">
                    <a:solidFill>
                      <a:schemeClr val="bg1">
                        <a:lumMod val="75000"/>
                      </a:schemeClr>
                    </a:solidFill>
                  </a:tcPr>
                </a:tc>
                <a:tc>
                  <a:txBody>
                    <a:bodyPr/>
                    <a:p>
                      <a:pPr algn="ctr">
                        <a:buNone/>
                      </a:pPr>
                      <a:r>
                        <a:rPr lang="zh-CN" altLang="en-US" sz="2000">
                          <a:solidFill>
                            <a:schemeClr val="tx1"/>
                          </a:solidFill>
                        </a:rPr>
                        <a:t>现在</a:t>
                      </a:r>
                      <a:endParaRPr lang="zh-CN" altLang="en-US" sz="2000">
                        <a:solidFill>
                          <a:schemeClr val="tx1"/>
                        </a:solidFill>
                      </a:endParaRPr>
                    </a:p>
                  </a:txBody>
                  <a:tcPr anchor="ctr" anchorCtr="0">
                    <a:solidFill>
                      <a:schemeClr val="bg1">
                        <a:lumMod val="75000"/>
                      </a:schemeClr>
                    </a:solidFill>
                  </a:tcPr>
                </a:tc>
              </a:tr>
              <a:tr h="640080">
                <a:tc>
                  <a:txBody>
                    <a:bodyPr/>
                    <a:p>
                      <a:pPr fontAlgn="auto">
                        <a:lnSpc>
                          <a:spcPct val="150000"/>
                        </a:lnSpc>
                        <a:buNone/>
                      </a:pPr>
                      <a:r>
                        <a:rPr lang="zh-CN" altLang="en-US" sz="2000"/>
                        <a:t>工程款支付所需的单价来自施工图预算，施工图完善深化需要时间，由于涉及承包人利益，预算后审所需核对时间长（对人）；一旦超限超概，财审可能退件要求先调概，进一步拖延时间和增加难度。常常施工图完成时工程已接近完工，而预算未定，总价包干流于形式。</a:t>
                      </a:r>
                      <a:endParaRPr lang="zh-CN" altLang="en-US" sz="2000"/>
                    </a:p>
                  </a:txBody>
                  <a:tcPr>
                    <a:solidFill>
                      <a:schemeClr val="bg1">
                        <a:lumMod val="95000"/>
                      </a:schemeClr>
                    </a:solidFill>
                  </a:tcPr>
                </a:tc>
                <a:tc>
                  <a:txBody>
                    <a:bodyPr/>
                    <a:p>
                      <a:pPr fontAlgn="auto">
                        <a:lnSpc>
                          <a:spcPct val="150000"/>
                        </a:lnSpc>
                        <a:buNone/>
                      </a:pPr>
                      <a:r>
                        <a:rPr lang="zh-CN" altLang="en-US" sz="2000"/>
                        <a:t>模拟清单是工程款支付的依据、变更调价和结算的基础，预算不再后审，前审对事不对人比后审容易确定。工程款支付快，结算容易。</a:t>
                      </a:r>
                      <a:endParaRPr lang="zh-CN" altLang="en-US" sz="2000"/>
                    </a:p>
                  </a:txBody>
                  <a:tcPr>
                    <a:solidFill>
                      <a:schemeClr val="bg1">
                        <a:lumMod val="95000"/>
                      </a:schemeClr>
                    </a:solidFill>
                  </a:tcPr>
                </a:tc>
              </a:tr>
            </a:tbl>
          </a:graphicData>
        </a:graphic>
      </p:graphicFrame>
      <p:sp>
        <p:nvSpPr>
          <p:cNvPr id="9" name="文本框 8"/>
          <p:cNvSpPr txBox="1"/>
          <p:nvPr/>
        </p:nvSpPr>
        <p:spPr>
          <a:xfrm>
            <a:off x="1338580" y="1787525"/>
            <a:ext cx="3954780" cy="398780"/>
          </a:xfrm>
          <a:prstGeom prst="rect">
            <a:avLst/>
          </a:prstGeom>
          <a:noFill/>
        </p:spPr>
        <p:txBody>
          <a:bodyPr wrap="square" rtlCol="0">
            <a:spAutoFit/>
          </a:bodyPr>
          <a:p>
            <a:r>
              <a:rPr lang="zh-CN" altLang="en-US" sz="2000" b="1"/>
              <a:t>现状2：工程款支付难、结算难</a:t>
            </a:r>
            <a:endParaRPr lang="zh-CN" altLang="en-US" sz="2000" b="1"/>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98450" y="254635"/>
            <a:ext cx="560705" cy="460375"/>
          </a:xfrm>
          <a:prstGeom prst="rect">
            <a:avLst/>
          </a:prstGeom>
          <a:noFill/>
        </p:spPr>
        <p:txBody>
          <a:bodyPr wrap="square" rtlCol="0">
            <a:spAutoFit/>
          </a:bodyPr>
          <a:p>
            <a:pPr algn="ctr"/>
            <a:r>
              <a:rPr lang="zh-CN" altLang="en-US" sz="2400">
                <a:solidFill>
                  <a:schemeClr val="bg1"/>
                </a:solidFill>
              </a:rPr>
              <a:t>二</a:t>
            </a:r>
            <a:endParaRPr lang="zh-CN" altLang="en-US" sz="2400">
              <a:solidFill>
                <a:schemeClr val="bg1"/>
              </a:solidFill>
            </a:endParaRPr>
          </a:p>
        </p:txBody>
      </p:sp>
      <p:sp>
        <p:nvSpPr>
          <p:cNvPr id="3" name="文本框 2"/>
          <p:cNvSpPr txBox="1"/>
          <p:nvPr/>
        </p:nvSpPr>
        <p:spPr>
          <a:xfrm>
            <a:off x="858520" y="254635"/>
            <a:ext cx="4319270" cy="460375"/>
          </a:xfrm>
          <a:prstGeom prst="rect">
            <a:avLst/>
          </a:prstGeom>
          <a:noFill/>
        </p:spPr>
        <p:txBody>
          <a:bodyPr wrap="square" rtlCol="0">
            <a:spAutoFit/>
          </a:bodyPr>
          <a:p>
            <a:pPr algn="ctr"/>
            <a:r>
              <a:rPr lang="zh-CN" altLang="en-US" sz="2400">
                <a:solidFill>
                  <a:schemeClr val="bg1"/>
                </a:solidFill>
              </a:rPr>
              <a:t>模拟清单</a:t>
            </a:r>
            <a:endParaRPr lang="zh-CN" altLang="en-US" sz="2400">
              <a:solidFill>
                <a:schemeClr val="bg1"/>
              </a:solidFill>
            </a:endParaRPr>
          </a:p>
        </p:txBody>
      </p:sp>
      <p:sp>
        <p:nvSpPr>
          <p:cNvPr id="5" name="文本框 4"/>
          <p:cNvSpPr txBox="1"/>
          <p:nvPr/>
        </p:nvSpPr>
        <p:spPr>
          <a:xfrm>
            <a:off x="598805" y="1355090"/>
            <a:ext cx="6692900" cy="417830"/>
          </a:xfrm>
          <a:prstGeom prst="rect">
            <a:avLst/>
          </a:prstGeom>
          <a:noFill/>
        </p:spPr>
        <p:txBody>
          <a:bodyPr wrap="square" rtlCol="0">
            <a:spAutoFit/>
          </a:bodyPr>
          <a:p>
            <a:r>
              <a:rPr lang="zh-CN" altLang="en-US" sz="2000" b="1">
                <a:sym typeface="+mn-ea"/>
              </a:rPr>
              <a:t>模拟清单拟解决现行预算后审存在的问题</a:t>
            </a:r>
            <a:endParaRPr lang="zh-CN" altLang="en-US" sz="2000" b="1"/>
          </a:p>
        </p:txBody>
      </p:sp>
      <p:graphicFrame>
        <p:nvGraphicFramePr>
          <p:cNvPr id="8" name="表格 7"/>
          <p:cNvGraphicFramePr/>
          <p:nvPr/>
        </p:nvGraphicFramePr>
        <p:xfrm>
          <a:off x="306070" y="2176145"/>
          <a:ext cx="11569700" cy="3241675"/>
        </p:xfrm>
        <a:graphic>
          <a:graphicData uri="http://schemas.openxmlformats.org/drawingml/2006/table">
            <a:tbl>
              <a:tblPr firstRow="1" bandRow="1">
                <a:tableStyleId>{5C22544A-7EE6-4342-B048-85BDC9FD1C3A}</a:tableStyleId>
              </a:tblPr>
              <a:tblGrid>
                <a:gridCol w="5779770"/>
                <a:gridCol w="5789930"/>
              </a:tblGrid>
              <a:tr h="663575">
                <a:tc>
                  <a:txBody>
                    <a:bodyPr/>
                    <a:p>
                      <a:pPr algn="ctr">
                        <a:buNone/>
                      </a:pPr>
                      <a:r>
                        <a:rPr lang="zh-CN" altLang="en-US" sz="2000">
                          <a:solidFill>
                            <a:schemeClr val="tx1"/>
                          </a:solidFill>
                        </a:rPr>
                        <a:t>原因</a:t>
                      </a:r>
                      <a:endParaRPr lang="zh-CN" altLang="en-US" sz="2000">
                        <a:solidFill>
                          <a:schemeClr val="tx1"/>
                        </a:solidFill>
                      </a:endParaRPr>
                    </a:p>
                  </a:txBody>
                  <a:tcPr anchor="ctr" anchorCtr="0">
                    <a:solidFill>
                      <a:schemeClr val="bg1">
                        <a:lumMod val="75000"/>
                      </a:schemeClr>
                    </a:solidFill>
                  </a:tcPr>
                </a:tc>
                <a:tc>
                  <a:txBody>
                    <a:bodyPr/>
                    <a:p>
                      <a:pPr algn="ctr">
                        <a:buNone/>
                      </a:pPr>
                      <a:r>
                        <a:rPr lang="zh-CN" altLang="en-US" sz="2000">
                          <a:solidFill>
                            <a:schemeClr val="tx1"/>
                          </a:solidFill>
                        </a:rPr>
                        <a:t>现在</a:t>
                      </a:r>
                      <a:endParaRPr lang="zh-CN" altLang="en-US" sz="2000">
                        <a:solidFill>
                          <a:schemeClr val="tx1"/>
                        </a:solidFill>
                      </a:endParaRPr>
                    </a:p>
                  </a:txBody>
                  <a:tcPr anchor="ctr" anchorCtr="0">
                    <a:solidFill>
                      <a:schemeClr val="bg1">
                        <a:lumMod val="75000"/>
                      </a:schemeClr>
                    </a:solidFill>
                  </a:tcPr>
                </a:tc>
              </a:tr>
              <a:tr h="640080">
                <a:tc>
                  <a:txBody>
                    <a:bodyPr/>
                    <a:p>
                      <a:pPr fontAlgn="auto">
                        <a:lnSpc>
                          <a:spcPct val="150000"/>
                        </a:lnSpc>
                        <a:buNone/>
                      </a:pPr>
                      <a:r>
                        <a:rPr lang="zh-CN" altLang="en-US" sz="2000"/>
                        <a:t>以施工图预算进行总价包干，实际上是按实结算，没有优化设计的源动力；由于在等待预算审批的同时施工图纸因发包人而变更，造成责任扯皮，削弱了工程总承包的积极意义，无法发挥设计深化与协同施工的优势。目前解决了减少招标次数和加快建设速度，但是结算难、亏损多。</a:t>
                      </a:r>
                      <a:endParaRPr lang="zh-CN" altLang="en-US" sz="2000"/>
                    </a:p>
                  </a:txBody>
                  <a:tcPr>
                    <a:solidFill>
                      <a:schemeClr val="bg1">
                        <a:lumMod val="95000"/>
                      </a:schemeClr>
                    </a:solidFill>
                  </a:tcPr>
                </a:tc>
                <a:tc>
                  <a:txBody>
                    <a:bodyPr/>
                    <a:p>
                      <a:pPr fontAlgn="auto">
                        <a:lnSpc>
                          <a:spcPct val="150000"/>
                        </a:lnSpc>
                        <a:buNone/>
                      </a:pPr>
                      <a:r>
                        <a:rPr lang="zh-CN" altLang="en-US" sz="2000"/>
                        <a:t>以初步设计概算为基础进行总价或单价包干，发挥深化设计的优势；承包人自行完善和深化施工图，并对其负责。超概责任清晰，防超概的积极性提高，有利于控制投资并尽快结算，实现工程总承包的目标。通过模拟清单一方面理清变更责任同时约束承包人降低品质，一方面</a:t>
                      </a:r>
                      <a:r>
                        <a:rPr lang="zh-CN" altLang="en-US" sz="2000" b="1" u="sng">
                          <a:solidFill>
                            <a:srgbClr val="C00000"/>
                          </a:solidFill>
                        </a:rPr>
                        <a:t>合理划分风险</a:t>
                      </a:r>
                      <a:r>
                        <a:rPr lang="zh-CN" altLang="en-US" sz="2000"/>
                        <a:t>，从而减少建筑行业工程总承包亏损问题。</a:t>
                      </a:r>
                      <a:endParaRPr lang="zh-CN" altLang="en-US" sz="2000"/>
                    </a:p>
                  </a:txBody>
                  <a:tcPr>
                    <a:solidFill>
                      <a:schemeClr val="bg1">
                        <a:lumMod val="95000"/>
                      </a:schemeClr>
                    </a:solidFill>
                  </a:tcPr>
                </a:tc>
              </a:tr>
            </a:tbl>
          </a:graphicData>
        </a:graphic>
      </p:graphicFrame>
      <p:sp>
        <p:nvSpPr>
          <p:cNvPr id="9" name="文本框 8"/>
          <p:cNvSpPr txBox="1"/>
          <p:nvPr/>
        </p:nvSpPr>
        <p:spPr>
          <a:xfrm>
            <a:off x="1338580" y="1787525"/>
            <a:ext cx="3954780" cy="398780"/>
          </a:xfrm>
          <a:prstGeom prst="rect">
            <a:avLst/>
          </a:prstGeom>
          <a:noFill/>
        </p:spPr>
        <p:txBody>
          <a:bodyPr wrap="square" rtlCol="0">
            <a:spAutoFit/>
          </a:bodyPr>
          <a:p>
            <a:r>
              <a:rPr lang="zh-CN" altLang="en-US" sz="2000" b="1"/>
              <a:t>现状3：工程总承包流于形式</a:t>
            </a:r>
            <a:endParaRPr lang="zh-CN" altLang="en-US" sz="2000" b="1"/>
          </a:p>
        </p:txBody>
      </p:sp>
    </p:spTree>
  </p:cSld>
  <p:clrMapOvr>
    <a:masterClrMapping/>
  </p:clrMapOvr>
</p:sld>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12329</Words>
  <Application>Kingsoft Office WPP</Application>
  <PresentationFormat>宽屏</PresentationFormat>
  <Paragraphs>703</Paragraphs>
  <Slides>43</Slides>
  <Notes>4</Notes>
  <HiddenSlides>0</HiddenSlides>
  <MMClips>0</MMClips>
  <ScaleCrop>false</ScaleCrop>
  <HeadingPairs>
    <vt:vector size="4" baseType="variant">
      <vt:variant>
        <vt:lpstr>主题</vt:lpstr>
      </vt:variant>
      <vt:variant>
        <vt:i4>1</vt:i4>
      </vt:variant>
      <vt:variant>
        <vt:lpstr>幻灯片标题</vt:lpstr>
      </vt:variant>
      <vt:variant>
        <vt:i4>43</vt:i4>
      </vt:variant>
    </vt:vector>
  </HeadingPairs>
  <TitlesOfParts>
    <vt:vector size="44"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pc</cp:lastModifiedBy>
  <cp:revision>142</cp:revision>
  <dcterms:created xsi:type="dcterms:W3CDTF">2019-06-19T02:08:00Z</dcterms:created>
  <dcterms:modified xsi:type="dcterms:W3CDTF">2020-03-31T15:31:16Z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2052-10.8.0.5391</vt:lpwstr>
  </property>
</Properties>
</file>